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1" r:id="rId3"/>
    <p:sldId id="268" r:id="rId4"/>
    <p:sldId id="265" r:id="rId5"/>
    <p:sldId id="266" r:id="rId6"/>
    <p:sldId id="272" r:id="rId7"/>
    <p:sldId id="278" r:id="rId8"/>
    <p:sldId id="284" r:id="rId9"/>
    <p:sldId id="286" r:id="rId10"/>
    <p:sldId id="287" r:id="rId11"/>
    <p:sldId id="293" r:id="rId12"/>
    <p:sldId id="294" r:id="rId13"/>
    <p:sldId id="295" r:id="rId14"/>
    <p:sldId id="298" r:id="rId15"/>
    <p:sldId id="297" r:id="rId16"/>
    <p:sldId id="296" r:id="rId17"/>
    <p:sldId id="300" r:id="rId18"/>
    <p:sldId id="303" r:id="rId19"/>
    <p:sldId id="304" r:id="rId20"/>
    <p:sldId id="305" r:id="rId21"/>
    <p:sldId id="306" r:id="rId22"/>
    <p:sldId id="307" r:id="rId23"/>
    <p:sldId id="308" r:id="rId24"/>
    <p:sldId id="313" r:id="rId25"/>
    <p:sldId id="310" r:id="rId26"/>
    <p:sldId id="311" r:id="rId27"/>
    <p:sldId id="312" r:id="rId28"/>
    <p:sldId id="314" r:id="rId29"/>
    <p:sldId id="315" r:id="rId30"/>
    <p:sldId id="273" r:id="rId31"/>
    <p:sldId id="280" r:id="rId32"/>
    <p:sldId id="281" r:id="rId33"/>
    <p:sldId id="282" r:id="rId34"/>
    <p:sldId id="316" r:id="rId35"/>
    <p:sldId id="25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E1"/>
    <a:srgbClr val="9B79C5"/>
    <a:srgbClr val="BE8DE0"/>
    <a:srgbClr val="F4C882"/>
    <a:srgbClr val="B248A3"/>
    <a:srgbClr val="A24395"/>
    <a:srgbClr val="771C6C"/>
    <a:srgbClr val="FF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9775" autoAdjust="0"/>
  </p:normalViewPr>
  <p:slideViewPr>
    <p:cSldViewPr snapToObjects="1">
      <p:cViewPr varScale="1">
        <p:scale>
          <a:sx n="88" d="100"/>
          <a:sy n="88" d="100"/>
        </p:scale>
        <p:origin x="968" y="184"/>
      </p:cViewPr>
      <p:guideLst>
        <p:guide orient="horz" pos="2160"/>
        <p:guide pos="3840"/>
        <p:guide orient="horz" pos="2205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nyi\Desktop\HotCache&#27979;&#35797;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Key Vendors  Competitive Analysis, </a:t>
            </a:r>
            <a:r>
              <a:rPr lang="en-US" dirty="0" smtClean="0"/>
              <a:t>2014/2013</a:t>
            </a:r>
            <a:endParaRPr lang="en-US" dirty="0"/>
          </a:p>
        </c:rich>
      </c:tx>
      <c:layout>
        <c:manualLayout>
          <c:xMode val="edge"/>
          <c:yMode val="edge"/>
          <c:x val="0.236662292213473"/>
          <c:y val="0.037759145182699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546916010498694"/>
          <c:y val="0.140311804008909"/>
          <c:w val="0.890512029746266"/>
          <c:h val="0.737523705275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EMC</c:v>
                </c:pt>
                <c:pt idx="1">
                  <c:v>Huawei</c:v>
                </c:pt>
                <c:pt idx="2">
                  <c:v>IBM</c:v>
                </c:pt>
                <c:pt idx="3">
                  <c:v>HP</c:v>
                </c:pt>
                <c:pt idx="4">
                  <c:v>Dell</c:v>
                </c:pt>
                <c:pt idx="5">
                  <c:v>HIKVISION</c:v>
                </c:pt>
                <c:pt idx="6">
                  <c:v>HDS</c:v>
                </c:pt>
                <c:pt idx="7">
                  <c:v>Sugon</c:v>
                </c:pt>
                <c:pt idx="8">
                  <c:v>NetApp</c:v>
                </c:pt>
                <c:pt idx="9">
                  <c:v>Inspur</c:v>
                </c:pt>
                <c:pt idx="10">
                  <c:v>Lenovo</c:v>
                </c:pt>
                <c:pt idx="11">
                  <c:v>Uniview</c:v>
                </c:pt>
                <c:pt idx="12">
                  <c:v>Toyou</c:v>
                </c:pt>
                <c:pt idx="13">
                  <c:v>Macrosan</c:v>
                </c:pt>
                <c:pt idx="14">
                  <c:v>SOUL</c:v>
                </c:pt>
                <c:pt idx="15">
                  <c:v>Fujitsu</c:v>
                </c:pt>
                <c:pt idx="16">
                  <c:v>Oracle</c:v>
                </c:pt>
                <c:pt idx="17">
                  <c:v>UIT</c:v>
                </c:pt>
                <c:pt idx="18">
                  <c:v>DDN</c:v>
                </c:pt>
                <c:pt idx="19">
                  <c:v>ZTE</c:v>
                </c:pt>
                <c:pt idx="20">
                  <c:v>Others</c:v>
                </c:pt>
              </c:strCache>
            </c:strRef>
          </c:cat>
          <c:val>
            <c:numRef>
              <c:f>Sheet1!$B$2:$B$22</c:f>
              <c:numCache>
                <c:formatCode>_ * #,##0.0_ ;_ * \-#,##0.0_ ;_ * "-"??_ ;_ @_ </c:formatCode>
                <c:ptCount val="21"/>
                <c:pt idx="0">
                  <c:v>310.2412109999996</c:v>
                </c:pt>
                <c:pt idx="1">
                  <c:v>130.912396162807</c:v>
                </c:pt>
                <c:pt idx="2">
                  <c:v>258.3742140000033</c:v>
                </c:pt>
                <c:pt idx="3">
                  <c:v>108.0123457036396</c:v>
                </c:pt>
                <c:pt idx="4">
                  <c:v>89.22568800000019</c:v>
                </c:pt>
                <c:pt idx="5">
                  <c:v>15.03126299293513</c:v>
                </c:pt>
                <c:pt idx="6">
                  <c:v>92.61331367511496</c:v>
                </c:pt>
                <c:pt idx="7">
                  <c:v>77.19396478582676</c:v>
                </c:pt>
                <c:pt idx="8">
                  <c:v>76.79100000000022</c:v>
                </c:pt>
                <c:pt idx="9">
                  <c:v>53.40888292943907</c:v>
                </c:pt>
                <c:pt idx="10">
                  <c:v>34.2588468293819</c:v>
                </c:pt>
                <c:pt idx="11">
                  <c:v>41.1201294230769</c:v>
                </c:pt>
                <c:pt idx="12">
                  <c:v>36.04176827089078</c:v>
                </c:pt>
                <c:pt idx="13">
                  <c:v>7.952560224647387</c:v>
                </c:pt>
                <c:pt idx="14">
                  <c:v>33.87787534615384</c:v>
                </c:pt>
                <c:pt idx="15">
                  <c:v>27.24669999999998</c:v>
                </c:pt>
                <c:pt idx="16">
                  <c:v>25.93470410000002</c:v>
                </c:pt>
                <c:pt idx="17">
                  <c:v>28.644014558219</c:v>
                </c:pt>
                <c:pt idx="18">
                  <c:v>3.988639999999999</c:v>
                </c:pt>
                <c:pt idx="20">
                  <c:v>70.5868707868966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 w="25400">
              <a:solidFill>
                <a:srgbClr val="ED7D31">
                  <a:lumMod val="60000"/>
                  <a:lumOff val="40000"/>
                </a:srgbClr>
              </a:solidFill>
            </a:ln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EMC</c:v>
                </c:pt>
                <c:pt idx="1">
                  <c:v>Huawei</c:v>
                </c:pt>
                <c:pt idx="2">
                  <c:v>IBM</c:v>
                </c:pt>
                <c:pt idx="3">
                  <c:v>HP</c:v>
                </c:pt>
                <c:pt idx="4">
                  <c:v>Dell</c:v>
                </c:pt>
                <c:pt idx="5">
                  <c:v>HIKVISION</c:v>
                </c:pt>
                <c:pt idx="6">
                  <c:v>HDS</c:v>
                </c:pt>
                <c:pt idx="7">
                  <c:v>Sugon</c:v>
                </c:pt>
                <c:pt idx="8">
                  <c:v>NetApp</c:v>
                </c:pt>
                <c:pt idx="9">
                  <c:v>Inspur</c:v>
                </c:pt>
                <c:pt idx="10">
                  <c:v>Lenovo</c:v>
                </c:pt>
                <c:pt idx="11">
                  <c:v>Uniview</c:v>
                </c:pt>
                <c:pt idx="12">
                  <c:v>Toyou</c:v>
                </c:pt>
                <c:pt idx="13">
                  <c:v>Macrosan</c:v>
                </c:pt>
                <c:pt idx="14">
                  <c:v>SOUL</c:v>
                </c:pt>
                <c:pt idx="15">
                  <c:v>Fujitsu</c:v>
                </c:pt>
                <c:pt idx="16">
                  <c:v>Oracle</c:v>
                </c:pt>
                <c:pt idx="17">
                  <c:v>UIT</c:v>
                </c:pt>
                <c:pt idx="18">
                  <c:v>DDN</c:v>
                </c:pt>
                <c:pt idx="19">
                  <c:v>ZTE</c:v>
                </c:pt>
                <c:pt idx="20">
                  <c:v>Others</c:v>
                </c:pt>
              </c:strCache>
            </c:strRef>
          </c:cat>
          <c:val>
            <c:numRef>
              <c:f>Sheet1!$C$2:$C$22</c:f>
              <c:numCache>
                <c:formatCode>_ * #,##0.0_ ;_ * \-#,##0.0_ ;_ * "-"??_ ;_ @_ </c:formatCode>
                <c:ptCount val="21"/>
                <c:pt idx="0">
                  <c:v>298.138821200007</c:v>
                </c:pt>
                <c:pt idx="1">
                  <c:v>237.053660512106</c:v>
                </c:pt>
                <c:pt idx="2">
                  <c:v>179.7993980400011</c:v>
                </c:pt>
                <c:pt idx="3">
                  <c:v>127.5311175414301</c:v>
                </c:pt>
                <c:pt idx="4">
                  <c:v>97.18693391500098</c:v>
                </c:pt>
                <c:pt idx="5">
                  <c:v>96.46590503387968</c:v>
                </c:pt>
                <c:pt idx="6">
                  <c:v>94.16023013376297</c:v>
                </c:pt>
                <c:pt idx="7">
                  <c:v>88.25666619596383</c:v>
                </c:pt>
                <c:pt idx="8">
                  <c:v>87.75066753419968</c:v>
                </c:pt>
                <c:pt idx="9">
                  <c:v>63.23707513518643</c:v>
                </c:pt>
                <c:pt idx="10">
                  <c:v>55.24572292531856</c:v>
                </c:pt>
                <c:pt idx="11">
                  <c:v>50.80046000000002</c:v>
                </c:pt>
                <c:pt idx="12">
                  <c:v>43.65398933448336</c:v>
                </c:pt>
                <c:pt idx="13">
                  <c:v>39.6732469246385</c:v>
                </c:pt>
                <c:pt idx="14">
                  <c:v>33.418186626564</c:v>
                </c:pt>
                <c:pt idx="15">
                  <c:v>30.60021999999993</c:v>
                </c:pt>
                <c:pt idx="16">
                  <c:v>21.94054987705329</c:v>
                </c:pt>
                <c:pt idx="17">
                  <c:v>19.06386929095632</c:v>
                </c:pt>
                <c:pt idx="18">
                  <c:v>6.030239967799995</c:v>
                </c:pt>
                <c:pt idx="19">
                  <c:v>3.302753968253969</c:v>
                </c:pt>
                <c:pt idx="20">
                  <c:v>66.93544743538018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104852192"/>
        <c:axId val="-20345246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YOY Growth %</c:v>
                </c:pt>
              </c:strCache>
            </c:strRef>
          </c:tx>
          <c:dLbls>
            <c:dLbl>
              <c:idx val="0"/>
              <c:layout>
                <c:manualLayout>
                  <c:x val="-0.029086832895888"/>
                  <c:y val="-0.02576504657377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3899387576554"/>
                  <c:y val="-0.02808569515667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7698053368329"/>
                  <c:y val="0.04153376233050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29086832895888"/>
                  <c:y val="-0.02576504657377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283438320209974"/>
                  <c:y val="-0.04200958665411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332534995625547"/>
                  <c:y val="-0.02112374940796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200104986876641"/>
                  <c:y val="-0.08574196503835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304757217847777"/>
                  <c:y val="-0.01648245224214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0492014435695538"/>
                  <c:y val="-0.01069802536347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033923665791776"/>
                  <c:y val="0.0115639641689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EMC</c:v>
                </c:pt>
                <c:pt idx="1">
                  <c:v>Huawei</c:v>
                </c:pt>
                <c:pt idx="2">
                  <c:v>IBM</c:v>
                </c:pt>
                <c:pt idx="3">
                  <c:v>HP</c:v>
                </c:pt>
                <c:pt idx="4">
                  <c:v>Dell</c:v>
                </c:pt>
                <c:pt idx="5">
                  <c:v>HIKVISION</c:v>
                </c:pt>
                <c:pt idx="6">
                  <c:v>HDS</c:v>
                </c:pt>
                <c:pt idx="7">
                  <c:v>Sugon</c:v>
                </c:pt>
                <c:pt idx="8">
                  <c:v>NetApp</c:v>
                </c:pt>
                <c:pt idx="9">
                  <c:v>Inspur</c:v>
                </c:pt>
                <c:pt idx="10">
                  <c:v>Lenovo</c:v>
                </c:pt>
                <c:pt idx="11">
                  <c:v>Uniview</c:v>
                </c:pt>
                <c:pt idx="12">
                  <c:v>Toyou</c:v>
                </c:pt>
                <c:pt idx="13">
                  <c:v>Macrosan</c:v>
                </c:pt>
                <c:pt idx="14">
                  <c:v>SOUL</c:v>
                </c:pt>
                <c:pt idx="15">
                  <c:v>Fujitsu</c:v>
                </c:pt>
                <c:pt idx="16">
                  <c:v>Oracle</c:v>
                </c:pt>
                <c:pt idx="17">
                  <c:v>UIT</c:v>
                </c:pt>
                <c:pt idx="18">
                  <c:v>DDN</c:v>
                </c:pt>
                <c:pt idx="19">
                  <c:v>ZTE</c:v>
                </c:pt>
                <c:pt idx="20">
                  <c:v>Others</c:v>
                </c:pt>
              </c:strCache>
            </c:strRef>
          </c:cat>
          <c:val>
            <c:numRef>
              <c:f>Sheet1!$D$2:$D$22</c:f>
              <c:numCache>
                <c:formatCode>0.0%</c:formatCode>
                <c:ptCount val="21"/>
                <c:pt idx="0">
                  <c:v>-0.0390096137163197</c:v>
                </c:pt>
                <c:pt idx="1">
                  <c:v>0.810780853917748</c:v>
                </c:pt>
                <c:pt idx="2">
                  <c:v>-0.304112452800732</c:v>
                </c:pt>
                <c:pt idx="3">
                  <c:v>0.180708711681397</c:v>
                </c:pt>
                <c:pt idx="4">
                  <c:v>0.0892259403480376</c:v>
                </c:pt>
                <c:pt idx="5">
                  <c:v>0.0</c:v>
                </c:pt>
                <c:pt idx="6">
                  <c:v>0.0167029598365854</c:v>
                </c:pt>
                <c:pt idx="7">
                  <c:v>0.143310444551337</c:v>
                </c:pt>
                <c:pt idx="8">
                  <c:v>0.142720729437036</c:v>
                </c:pt>
                <c:pt idx="9">
                  <c:v>0.184017932349041</c:v>
                </c:pt>
                <c:pt idx="10">
                  <c:v>0.612597271602773</c:v>
                </c:pt>
                <c:pt idx="11">
                  <c:v>0.235415858674086</c:v>
                </c:pt>
                <c:pt idx="12">
                  <c:v>0.211205538151707</c:v>
                </c:pt>
                <c:pt idx="13">
                  <c:v>0.0</c:v>
                </c:pt>
                <c:pt idx="14">
                  <c:v>-0.0135689949529842</c:v>
                </c:pt>
                <c:pt idx="15">
                  <c:v>0.123079859212306</c:v>
                </c:pt>
                <c:pt idx="16">
                  <c:v>-0.154008089220749</c:v>
                </c:pt>
                <c:pt idx="17">
                  <c:v>-0.334455397227614</c:v>
                </c:pt>
                <c:pt idx="18">
                  <c:v>0.511853656333989</c:v>
                </c:pt>
                <c:pt idx="19">
                  <c:v>0.0</c:v>
                </c:pt>
                <c:pt idx="20">
                  <c:v>-0.051729497437852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AVG Growth %</c:v>
                </c:pt>
              </c:strCache>
            </c:strRef>
          </c:tx>
          <c:marker>
            <c:symbol val="none"/>
          </c:marker>
          <c:dLbls>
            <c:dLbl>
              <c:idx val="16"/>
              <c:layout>
                <c:manualLayout>
                  <c:x val="0.138888888888889"/>
                  <c:y val="-0.00494710878497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EMC</c:v>
                </c:pt>
                <c:pt idx="1">
                  <c:v>Huawei</c:v>
                </c:pt>
                <c:pt idx="2">
                  <c:v>IBM</c:v>
                </c:pt>
                <c:pt idx="3">
                  <c:v>HP</c:v>
                </c:pt>
                <c:pt idx="4">
                  <c:v>Dell</c:v>
                </c:pt>
                <c:pt idx="5">
                  <c:v>HIKVISION</c:v>
                </c:pt>
                <c:pt idx="6">
                  <c:v>HDS</c:v>
                </c:pt>
                <c:pt idx="7">
                  <c:v>Sugon</c:v>
                </c:pt>
                <c:pt idx="8">
                  <c:v>NetApp</c:v>
                </c:pt>
                <c:pt idx="9">
                  <c:v>Inspur</c:v>
                </c:pt>
                <c:pt idx="10">
                  <c:v>Lenovo</c:v>
                </c:pt>
                <c:pt idx="11">
                  <c:v>Uniview</c:v>
                </c:pt>
                <c:pt idx="12">
                  <c:v>Toyou</c:v>
                </c:pt>
                <c:pt idx="13">
                  <c:v>Macrosan</c:v>
                </c:pt>
                <c:pt idx="14">
                  <c:v>SOUL</c:v>
                </c:pt>
                <c:pt idx="15">
                  <c:v>Fujitsu</c:v>
                </c:pt>
                <c:pt idx="16">
                  <c:v>Oracle</c:v>
                </c:pt>
                <c:pt idx="17">
                  <c:v>UIT</c:v>
                </c:pt>
                <c:pt idx="18">
                  <c:v>DDN</c:v>
                </c:pt>
                <c:pt idx="19">
                  <c:v>ZTE</c:v>
                </c:pt>
                <c:pt idx="20">
                  <c:v>Others</c:v>
                </c:pt>
              </c:strCache>
            </c:strRef>
          </c:cat>
          <c:val>
            <c:numRef>
              <c:f>Sheet1!$E$2:$E$22</c:f>
              <c:numCache>
                <c:formatCode>0.0%</c:formatCode>
                <c:ptCount val="21"/>
                <c:pt idx="0">
                  <c:v>0.143802197956587</c:v>
                </c:pt>
                <c:pt idx="1">
                  <c:v>0.143802197956587</c:v>
                </c:pt>
                <c:pt idx="2">
                  <c:v>0.143802197956587</c:v>
                </c:pt>
                <c:pt idx="3">
                  <c:v>0.143802197956587</c:v>
                </c:pt>
                <c:pt idx="4">
                  <c:v>0.143802197956587</c:v>
                </c:pt>
                <c:pt idx="5">
                  <c:v>0.143802197956587</c:v>
                </c:pt>
                <c:pt idx="6">
                  <c:v>0.143802197956587</c:v>
                </c:pt>
                <c:pt idx="7">
                  <c:v>0.143802197956587</c:v>
                </c:pt>
                <c:pt idx="8">
                  <c:v>0.143802197956587</c:v>
                </c:pt>
                <c:pt idx="9">
                  <c:v>0.143802197956587</c:v>
                </c:pt>
                <c:pt idx="10">
                  <c:v>0.143802197956587</c:v>
                </c:pt>
                <c:pt idx="11">
                  <c:v>0.143802197956587</c:v>
                </c:pt>
                <c:pt idx="12">
                  <c:v>0.143802197956587</c:v>
                </c:pt>
                <c:pt idx="13">
                  <c:v>0.143802197956587</c:v>
                </c:pt>
                <c:pt idx="14">
                  <c:v>0.143802197956587</c:v>
                </c:pt>
                <c:pt idx="15">
                  <c:v>0.143802197956587</c:v>
                </c:pt>
                <c:pt idx="16">
                  <c:v>0.143802197956587</c:v>
                </c:pt>
                <c:pt idx="17">
                  <c:v>0.143802197956587</c:v>
                </c:pt>
                <c:pt idx="18">
                  <c:v>0.143802197956587</c:v>
                </c:pt>
                <c:pt idx="19">
                  <c:v>0.143802197956587</c:v>
                </c:pt>
                <c:pt idx="20">
                  <c:v>0.143802197956587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 Share%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32536089238845"/>
                  <c:y val="-0.2264112504265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76979440069993"/>
                  <c:y val="-0.2593589949344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90869422572178"/>
                  <c:y val="-0.2615267634689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13993875765533"/>
                  <c:y val="-0.2759094110369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00104986876641"/>
                  <c:y val="-0.2833300742144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41771653543307"/>
                  <c:y val="-0.2803978410349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13996062992126"/>
                  <c:y val="-0.2848860762649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241771653543306"/>
                  <c:y val="-0.2797860745509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213993875765533"/>
                  <c:y val="-0.289221613333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269549431321085"/>
                  <c:y val="-0.2940158291899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213993875765533"/>
                  <c:y val="-0.2941687221189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213993875765533"/>
                  <c:y val="-0.2915422747974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172327209098863"/>
                  <c:y val="-0.2915422747974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227883858267717"/>
                  <c:y val="-0.2890687204049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255660542432196"/>
                  <c:y val="-0.2916951677264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031121609798775"/>
                  <c:y val="-0.2889158274760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0352882764654419"/>
                  <c:y val="-0.2869009518704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0324792213473316"/>
                  <c:y val="-0.287736117322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0213681102362205"/>
                  <c:y val="-0.282789008537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0200104986876641"/>
                  <c:y val="-0.274818125583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0.0130660542432196"/>
                  <c:y val="-0.2698710167983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EMC</c:v>
                </c:pt>
                <c:pt idx="1">
                  <c:v>Huawei</c:v>
                </c:pt>
                <c:pt idx="2">
                  <c:v>IBM</c:v>
                </c:pt>
                <c:pt idx="3">
                  <c:v>HP</c:v>
                </c:pt>
                <c:pt idx="4">
                  <c:v>Dell</c:v>
                </c:pt>
                <c:pt idx="5">
                  <c:v>HIKVISION</c:v>
                </c:pt>
                <c:pt idx="6">
                  <c:v>HDS</c:v>
                </c:pt>
                <c:pt idx="7">
                  <c:v>Sugon</c:v>
                </c:pt>
                <c:pt idx="8">
                  <c:v>NetApp</c:v>
                </c:pt>
                <c:pt idx="9">
                  <c:v>Inspur</c:v>
                </c:pt>
                <c:pt idx="10">
                  <c:v>Lenovo</c:v>
                </c:pt>
                <c:pt idx="11">
                  <c:v>Uniview</c:v>
                </c:pt>
                <c:pt idx="12">
                  <c:v>Toyou</c:v>
                </c:pt>
                <c:pt idx="13">
                  <c:v>Macrosan</c:v>
                </c:pt>
                <c:pt idx="14">
                  <c:v>SOUL</c:v>
                </c:pt>
                <c:pt idx="15">
                  <c:v>Fujitsu</c:v>
                </c:pt>
                <c:pt idx="16">
                  <c:v>Oracle</c:v>
                </c:pt>
                <c:pt idx="17">
                  <c:v>UIT</c:v>
                </c:pt>
                <c:pt idx="18">
                  <c:v>DDN</c:v>
                </c:pt>
                <c:pt idx="19">
                  <c:v>ZTE</c:v>
                </c:pt>
                <c:pt idx="20">
                  <c:v>Others</c:v>
                </c:pt>
              </c:strCache>
            </c:strRef>
          </c:cat>
          <c:val>
            <c:numRef>
              <c:f>Sheet1!$F$2:$F$22</c:f>
              <c:numCache>
                <c:formatCode>0.0%</c:formatCode>
                <c:ptCount val="21"/>
                <c:pt idx="0">
                  <c:v>0.17132001155933</c:v>
                </c:pt>
                <c:pt idx="1">
                  <c:v>0.136218543078866</c:v>
                </c:pt>
                <c:pt idx="2">
                  <c:v>0.103318430074254</c:v>
                </c:pt>
                <c:pt idx="3">
                  <c:v>0.0732834202652021</c:v>
                </c:pt>
                <c:pt idx="4">
                  <c:v>0.0558466910639727</c:v>
                </c:pt>
                <c:pt idx="5">
                  <c:v>0.0554323650270242</c:v>
                </c:pt>
                <c:pt idx="6">
                  <c:v>0.0541074511867197</c:v>
                </c:pt>
                <c:pt idx="7">
                  <c:v>0.0507150763259277</c:v>
                </c:pt>
                <c:pt idx="8">
                  <c:v>0.050424313465078</c:v>
                </c:pt>
                <c:pt idx="9">
                  <c:v>0.036338026693513</c:v>
                </c:pt>
                <c:pt idx="10">
                  <c:v>0.0317459425514389</c:v>
                </c:pt>
                <c:pt idx="11">
                  <c:v>0.0291915536507095</c:v>
                </c:pt>
                <c:pt idx="12">
                  <c:v>0.02508496520947</c:v>
                </c:pt>
                <c:pt idx="13">
                  <c:v>0.0227975045127235</c:v>
                </c:pt>
                <c:pt idx="14">
                  <c:v>0.0192031487080779</c:v>
                </c:pt>
                <c:pt idx="15">
                  <c:v>0.0175838558125952</c:v>
                </c:pt>
                <c:pt idx="16">
                  <c:v>0.0126077350256685</c:v>
                </c:pt>
                <c:pt idx="17">
                  <c:v>0.0109547032290075</c:v>
                </c:pt>
                <c:pt idx="18">
                  <c:v>0.00346516692066738</c:v>
                </c:pt>
                <c:pt idx="19">
                  <c:v>0.00189786705985299</c:v>
                </c:pt>
                <c:pt idx="20">
                  <c:v>0.0384632285799015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2637952"/>
        <c:axId val="-2133713824"/>
      </c:lineChart>
      <c:catAx>
        <c:axId val="-21048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03452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345246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Factory Revenue </a:t>
                </a:r>
              </a:p>
              <a:p>
                <a:pPr>
                  <a:defRPr/>
                </a:pPr>
                <a:r>
                  <a:rPr lang="en-US"/>
                  <a:t>US$M</a:t>
                </a:r>
              </a:p>
            </c:rich>
          </c:tx>
          <c:layout>
            <c:manualLayout>
              <c:xMode val="edge"/>
              <c:yMode val="edge"/>
              <c:x val="0.0"/>
              <c:y val="0.0314389409948605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04852192"/>
        <c:crosses val="autoZero"/>
        <c:crossBetween val="between"/>
      </c:valAx>
      <c:catAx>
        <c:axId val="189263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33713824"/>
        <c:crosses val="autoZero"/>
        <c:auto val="1"/>
        <c:lblAlgn val="ctr"/>
        <c:lblOffset val="100"/>
        <c:noMultiLvlLbl val="0"/>
      </c:catAx>
      <c:valAx>
        <c:axId val="-213371382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892637952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114321761905706"/>
          <c:y val="0.0903459418895965"/>
          <c:w val="0.76420381619876"/>
          <c:h val="0.0657371290127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iops对比!$A$1</c:f>
              <c:strCache>
                <c:ptCount val="1"/>
                <c:pt idx="0">
                  <c:v>未开启</c:v>
                </c:pt>
              </c:strCache>
            </c:strRef>
          </c:tx>
          <c:marker>
            <c:symbol val="none"/>
          </c:marker>
          <c:val>
            <c:numRef>
              <c:f>iops对比!$A$2:$A$85</c:f>
              <c:numCache>
                <c:formatCode>General</c:formatCode>
                <c:ptCount val="84"/>
                <c:pt idx="0">
                  <c:v>1546.0</c:v>
                </c:pt>
                <c:pt idx="1">
                  <c:v>1503.0</c:v>
                </c:pt>
                <c:pt idx="2">
                  <c:v>1481.2</c:v>
                </c:pt>
                <c:pt idx="3">
                  <c:v>1383.2</c:v>
                </c:pt>
                <c:pt idx="4">
                  <c:v>1371.2</c:v>
                </c:pt>
                <c:pt idx="5">
                  <c:v>1361.4</c:v>
                </c:pt>
                <c:pt idx="6">
                  <c:v>1511.2</c:v>
                </c:pt>
                <c:pt idx="7">
                  <c:v>1530.6</c:v>
                </c:pt>
                <c:pt idx="8">
                  <c:v>1566.2</c:v>
                </c:pt>
                <c:pt idx="9">
                  <c:v>1563.2</c:v>
                </c:pt>
                <c:pt idx="10">
                  <c:v>1542.4</c:v>
                </c:pt>
                <c:pt idx="11">
                  <c:v>1555.2</c:v>
                </c:pt>
                <c:pt idx="12">
                  <c:v>1566.6</c:v>
                </c:pt>
                <c:pt idx="13">
                  <c:v>1521.2</c:v>
                </c:pt>
                <c:pt idx="14">
                  <c:v>1507.8</c:v>
                </c:pt>
                <c:pt idx="15">
                  <c:v>1557.2</c:v>
                </c:pt>
                <c:pt idx="16">
                  <c:v>1552.2</c:v>
                </c:pt>
                <c:pt idx="17">
                  <c:v>1550.8</c:v>
                </c:pt>
                <c:pt idx="18">
                  <c:v>1551.4</c:v>
                </c:pt>
                <c:pt idx="19">
                  <c:v>1512.6</c:v>
                </c:pt>
                <c:pt idx="20">
                  <c:v>1559.6</c:v>
                </c:pt>
                <c:pt idx="21">
                  <c:v>1580.8</c:v>
                </c:pt>
                <c:pt idx="22">
                  <c:v>1549.0</c:v>
                </c:pt>
                <c:pt idx="23">
                  <c:v>1553.8</c:v>
                </c:pt>
                <c:pt idx="24">
                  <c:v>1536.0</c:v>
                </c:pt>
                <c:pt idx="25">
                  <c:v>1543.8</c:v>
                </c:pt>
                <c:pt idx="26">
                  <c:v>1562.0</c:v>
                </c:pt>
                <c:pt idx="27">
                  <c:v>1527.8</c:v>
                </c:pt>
                <c:pt idx="28">
                  <c:v>1589.2</c:v>
                </c:pt>
                <c:pt idx="29">
                  <c:v>1579.8</c:v>
                </c:pt>
                <c:pt idx="30">
                  <c:v>1523.8</c:v>
                </c:pt>
                <c:pt idx="31">
                  <c:v>1558.6</c:v>
                </c:pt>
                <c:pt idx="32">
                  <c:v>1554.2</c:v>
                </c:pt>
                <c:pt idx="33">
                  <c:v>1590.4</c:v>
                </c:pt>
                <c:pt idx="34">
                  <c:v>1547.6</c:v>
                </c:pt>
                <c:pt idx="35">
                  <c:v>1569.2</c:v>
                </c:pt>
                <c:pt idx="36">
                  <c:v>1541.0</c:v>
                </c:pt>
                <c:pt idx="37">
                  <c:v>1526.6</c:v>
                </c:pt>
                <c:pt idx="38">
                  <c:v>1574.8</c:v>
                </c:pt>
                <c:pt idx="39">
                  <c:v>1564.8</c:v>
                </c:pt>
                <c:pt idx="40">
                  <c:v>1572.4</c:v>
                </c:pt>
                <c:pt idx="41">
                  <c:v>1578.6</c:v>
                </c:pt>
                <c:pt idx="42">
                  <c:v>1534.8</c:v>
                </c:pt>
                <c:pt idx="43">
                  <c:v>1570.8</c:v>
                </c:pt>
                <c:pt idx="44">
                  <c:v>1600.6</c:v>
                </c:pt>
                <c:pt idx="45">
                  <c:v>1552.8</c:v>
                </c:pt>
                <c:pt idx="46">
                  <c:v>1539.0</c:v>
                </c:pt>
                <c:pt idx="47">
                  <c:v>1550.6</c:v>
                </c:pt>
                <c:pt idx="48">
                  <c:v>1550.8</c:v>
                </c:pt>
                <c:pt idx="49">
                  <c:v>1556.6</c:v>
                </c:pt>
                <c:pt idx="50">
                  <c:v>1542.4</c:v>
                </c:pt>
                <c:pt idx="51">
                  <c:v>1562.0</c:v>
                </c:pt>
                <c:pt idx="52">
                  <c:v>1558.2</c:v>
                </c:pt>
                <c:pt idx="53">
                  <c:v>1546.4</c:v>
                </c:pt>
                <c:pt idx="54">
                  <c:v>1575.6</c:v>
                </c:pt>
                <c:pt idx="55">
                  <c:v>1568.0</c:v>
                </c:pt>
                <c:pt idx="56">
                  <c:v>1555.2</c:v>
                </c:pt>
                <c:pt idx="57">
                  <c:v>1558.8</c:v>
                </c:pt>
                <c:pt idx="58">
                  <c:v>1581.4</c:v>
                </c:pt>
                <c:pt idx="59">
                  <c:v>1553.8</c:v>
                </c:pt>
                <c:pt idx="60">
                  <c:v>1567.4</c:v>
                </c:pt>
                <c:pt idx="61">
                  <c:v>1548.2</c:v>
                </c:pt>
                <c:pt idx="62">
                  <c:v>1543.8</c:v>
                </c:pt>
                <c:pt idx="63">
                  <c:v>1514.77</c:v>
                </c:pt>
                <c:pt idx="64">
                  <c:v>1572.0</c:v>
                </c:pt>
                <c:pt idx="65">
                  <c:v>1538.0</c:v>
                </c:pt>
                <c:pt idx="66">
                  <c:v>1542.2</c:v>
                </c:pt>
                <c:pt idx="67">
                  <c:v>1547.0</c:v>
                </c:pt>
                <c:pt idx="68">
                  <c:v>1549.4</c:v>
                </c:pt>
                <c:pt idx="69">
                  <c:v>1567.6</c:v>
                </c:pt>
                <c:pt idx="70">
                  <c:v>1569.0</c:v>
                </c:pt>
                <c:pt idx="71">
                  <c:v>1547.0</c:v>
                </c:pt>
                <c:pt idx="72">
                  <c:v>1542.4</c:v>
                </c:pt>
                <c:pt idx="73">
                  <c:v>1556.2</c:v>
                </c:pt>
                <c:pt idx="74">
                  <c:v>1582.8</c:v>
                </c:pt>
                <c:pt idx="75">
                  <c:v>1558.0</c:v>
                </c:pt>
                <c:pt idx="76">
                  <c:v>1567.2</c:v>
                </c:pt>
                <c:pt idx="77">
                  <c:v>1550.8</c:v>
                </c:pt>
                <c:pt idx="78">
                  <c:v>1551.2</c:v>
                </c:pt>
                <c:pt idx="79">
                  <c:v>1568.0</c:v>
                </c:pt>
                <c:pt idx="80">
                  <c:v>1578.6</c:v>
                </c:pt>
                <c:pt idx="81">
                  <c:v>1557.0</c:v>
                </c:pt>
                <c:pt idx="82">
                  <c:v>1559.0</c:v>
                </c:pt>
                <c:pt idx="83">
                  <c:v>1589.2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iops对比!$B$1</c:f>
              <c:strCache>
                <c:ptCount val="1"/>
                <c:pt idx="0">
                  <c:v>开启后</c:v>
                </c:pt>
              </c:strCache>
            </c:strRef>
          </c:tx>
          <c:marker>
            <c:symbol val="none"/>
          </c:marker>
          <c:val>
            <c:numRef>
              <c:f>iops对比!$B$2:$B$85</c:f>
              <c:numCache>
                <c:formatCode>General</c:formatCode>
                <c:ptCount val="84"/>
                <c:pt idx="0">
                  <c:v>1512.8</c:v>
                </c:pt>
                <c:pt idx="1">
                  <c:v>1385.4</c:v>
                </c:pt>
                <c:pt idx="2">
                  <c:v>1327.4</c:v>
                </c:pt>
                <c:pt idx="3">
                  <c:v>1403.0</c:v>
                </c:pt>
                <c:pt idx="4">
                  <c:v>1317.8</c:v>
                </c:pt>
                <c:pt idx="5">
                  <c:v>1395.8</c:v>
                </c:pt>
                <c:pt idx="6">
                  <c:v>1395.6</c:v>
                </c:pt>
                <c:pt idx="7">
                  <c:v>1387.8</c:v>
                </c:pt>
                <c:pt idx="8">
                  <c:v>1460.0</c:v>
                </c:pt>
                <c:pt idx="9">
                  <c:v>1409.6</c:v>
                </c:pt>
                <c:pt idx="10">
                  <c:v>1433.4</c:v>
                </c:pt>
                <c:pt idx="11">
                  <c:v>1552.4</c:v>
                </c:pt>
                <c:pt idx="12">
                  <c:v>1507.0</c:v>
                </c:pt>
                <c:pt idx="13">
                  <c:v>1484.6</c:v>
                </c:pt>
                <c:pt idx="14">
                  <c:v>1653.2</c:v>
                </c:pt>
                <c:pt idx="15">
                  <c:v>1646.4</c:v>
                </c:pt>
                <c:pt idx="16">
                  <c:v>1711.4</c:v>
                </c:pt>
                <c:pt idx="17">
                  <c:v>1688.6</c:v>
                </c:pt>
                <c:pt idx="18">
                  <c:v>1762.4</c:v>
                </c:pt>
                <c:pt idx="19">
                  <c:v>1797.0</c:v>
                </c:pt>
                <c:pt idx="20">
                  <c:v>1868.2</c:v>
                </c:pt>
                <c:pt idx="21">
                  <c:v>1915.4</c:v>
                </c:pt>
                <c:pt idx="22">
                  <c:v>1908.2</c:v>
                </c:pt>
                <c:pt idx="23">
                  <c:v>2058.8</c:v>
                </c:pt>
                <c:pt idx="24">
                  <c:v>2080.8</c:v>
                </c:pt>
                <c:pt idx="25">
                  <c:v>2146.6</c:v>
                </c:pt>
                <c:pt idx="26">
                  <c:v>2161.4</c:v>
                </c:pt>
                <c:pt idx="27">
                  <c:v>2275.2</c:v>
                </c:pt>
                <c:pt idx="28">
                  <c:v>2401.8</c:v>
                </c:pt>
                <c:pt idx="29">
                  <c:v>2519.2</c:v>
                </c:pt>
                <c:pt idx="30">
                  <c:v>2428.8</c:v>
                </c:pt>
                <c:pt idx="31">
                  <c:v>2673.0</c:v>
                </c:pt>
                <c:pt idx="32">
                  <c:v>2634.8</c:v>
                </c:pt>
                <c:pt idx="33">
                  <c:v>2818.6</c:v>
                </c:pt>
                <c:pt idx="34">
                  <c:v>2940.6</c:v>
                </c:pt>
                <c:pt idx="35">
                  <c:v>2977.8</c:v>
                </c:pt>
                <c:pt idx="36">
                  <c:v>3125.4</c:v>
                </c:pt>
                <c:pt idx="37">
                  <c:v>3153.6</c:v>
                </c:pt>
                <c:pt idx="38">
                  <c:v>3316.8</c:v>
                </c:pt>
                <c:pt idx="39">
                  <c:v>3480.4</c:v>
                </c:pt>
                <c:pt idx="40">
                  <c:v>3568.2</c:v>
                </c:pt>
                <c:pt idx="41">
                  <c:v>3917.2</c:v>
                </c:pt>
                <c:pt idx="42">
                  <c:v>4260.8</c:v>
                </c:pt>
                <c:pt idx="43">
                  <c:v>4266.8</c:v>
                </c:pt>
                <c:pt idx="44">
                  <c:v>4580.0</c:v>
                </c:pt>
                <c:pt idx="45">
                  <c:v>4806.0</c:v>
                </c:pt>
                <c:pt idx="46">
                  <c:v>5272.8</c:v>
                </c:pt>
                <c:pt idx="47">
                  <c:v>5473.2</c:v>
                </c:pt>
                <c:pt idx="48">
                  <c:v>5999.6</c:v>
                </c:pt>
                <c:pt idx="49">
                  <c:v>6629.6</c:v>
                </c:pt>
                <c:pt idx="50">
                  <c:v>7071.0</c:v>
                </c:pt>
                <c:pt idx="51">
                  <c:v>7943.4</c:v>
                </c:pt>
                <c:pt idx="52">
                  <c:v>8909.0</c:v>
                </c:pt>
                <c:pt idx="53">
                  <c:v>10322.0</c:v>
                </c:pt>
                <c:pt idx="54">
                  <c:v>11652.4</c:v>
                </c:pt>
                <c:pt idx="55">
                  <c:v>13590.6</c:v>
                </c:pt>
                <c:pt idx="56">
                  <c:v>16257.0</c:v>
                </c:pt>
                <c:pt idx="57">
                  <c:v>19016.5999999999</c:v>
                </c:pt>
                <c:pt idx="58">
                  <c:v>22769.8</c:v>
                </c:pt>
                <c:pt idx="59">
                  <c:v>27941.5999999999</c:v>
                </c:pt>
                <c:pt idx="60">
                  <c:v>31642.0</c:v>
                </c:pt>
                <c:pt idx="61">
                  <c:v>35270.8</c:v>
                </c:pt>
                <c:pt idx="62">
                  <c:v>38426.4</c:v>
                </c:pt>
                <c:pt idx="63">
                  <c:v>40253.0</c:v>
                </c:pt>
                <c:pt idx="64">
                  <c:v>40719.8</c:v>
                </c:pt>
                <c:pt idx="65">
                  <c:v>41608.2</c:v>
                </c:pt>
                <c:pt idx="66">
                  <c:v>41573.4</c:v>
                </c:pt>
                <c:pt idx="67">
                  <c:v>41729.4</c:v>
                </c:pt>
                <c:pt idx="68">
                  <c:v>41857.0</c:v>
                </c:pt>
                <c:pt idx="69">
                  <c:v>41317.0</c:v>
                </c:pt>
                <c:pt idx="70">
                  <c:v>41499.6</c:v>
                </c:pt>
                <c:pt idx="71">
                  <c:v>42117.8</c:v>
                </c:pt>
                <c:pt idx="72">
                  <c:v>41748.6</c:v>
                </c:pt>
                <c:pt idx="73">
                  <c:v>41687.0</c:v>
                </c:pt>
                <c:pt idx="74">
                  <c:v>41383.8</c:v>
                </c:pt>
                <c:pt idx="75">
                  <c:v>41610.0</c:v>
                </c:pt>
                <c:pt idx="76">
                  <c:v>41550.8</c:v>
                </c:pt>
                <c:pt idx="77">
                  <c:v>41443.2</c:v>
                </c:pt>
                <c:pt idx="78">
                  <c:v>41693.0</c:v>
                </c:pt>
                <c:pt idx="79">
                  <c:v>41986.2</c:v>
                </c:pt>
                <c:pt idx="80">
                  <c:v>41520.2</c:v>
                </c:pt>
                <c:pt idx="81">
                  <c:v>40707.4</c:v>
                </c:pt>
                <c:pt idx="82">
                  <c:v>41039.4</c:v>
                </c:pt>
                <c:pt idx="83">
                  <c:v>41786.8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011168"/>
        <c:axId val="1674435568"/>
      </c:lineChart>
      <c:catAx>
        <c:axId val="189401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435568"/>
        <c:crosses val="autoZero"/>
        <c:auto val="1"/>
        <c:lblAlgn val="ctr"/>
        <c:lblOffset val="100"/>
        <c:noMultiLvlLbl val="0"/>
      </c:catAx>
      <c:valAx>
        <c:axId val="167443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401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8B1FA-37CB-4329-A06D-6DBBAE6A57C3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BFBBCC6-C457-4E8C-A878-340F488D9E46}">
      <dgm:prSet custT="1"/>
      <dgm:spPr/>
      <dgm:t>
        <a:bodyPr/>
        <a:lstStyle/>
        <a:p>
          <a:pPr rtl="0"/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Massive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5D7B25-ECE6-4314-8FA9-4D31E3BEDE38}" type="parTrans" cxnId="{1EF1A3B9-7CE3-437D-AE57-608479D7109E}">
      <dgm:prSet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30DAF4-E61F-4CB2-B767-3547638E47F4}" type="sibTrans" cxnId="{1EF1A3B9-7CE3-437D-AE57-608479D7109E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5AAF63-9B50-459E-92B2-249BC7E53886}">
      <dgm:prSet custT="1"/>
      <dgm:spPr/>
      <dgm:t>
        <a:bodyPr/>
        <a:lstStyle/>
        <a:p>
          <a:pPr rtl="0"/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Performance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7756EB-89F8-4534-88C6-A614F52DBAAA}" type="parTrans" cxnId="{28ACFDC9-3D0E-4582-9CF6-7C867935E5DE}">
      <dgm:prSet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EC8D23-7153-49AB-BF70-A9FC9497DD9D}" type="sibTrans" cxnId="{28ACFDC9-3D0E-4582-9CF6-7C867935E5DE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DACC84-53AA-4A34-85E9-D49119702B0D}">
      <dgm:prSet custT="1"/>
      <dgm:spPr/>
      <dgm:t>
        <a:bodyPr/>
        <a:lstStyle/>
        <a:p>
          <a:pPr rtl="0"/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Reliability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2B568C-DDD1-4684-A3EC-B25836B07054}" type="parTrans" cxnId="{739766D9-593A-4ECF-A6CC-F71B21F197A5}">
      <dgm:prSet/>
      <dgm:spPr/>
      <dgm:t>
        <a:bodyPr/>
        <a:lstStyle/>
        <a:p>
          <a:endParaRPr lang="zh-CN" altLang="en-US" sz="1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F46D84-4AB6-452E-ABB9-B20C2D74758D}" type="sibTrans" cxnId="{739766D9-593A-4ECF-A6CC-F71B21F197A5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D01C5C-C04A-46CC-8FED-8A6948D48B3A}">
      <dgm:prSet custT="1"/>
      <dgm:spPr/>
      <dgm:t>
        <a:bodyPr/>
        <a:lstStyle/>
        <a:p>
          <a:pPr rtl="0"/>
          <a:r>
            <a: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Unstructured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6381FB-8916-4D91-88E5-7E77B4C32E24}" type="parTrans" cxnId="{BDDA63FE-FBB8-4F05-8D67-4081C94A0802}">
      <dgm:prSet/>
      <dgm:spPr/>
      <dgm:t>
        <a:bodyPr/>
        <a:lstStyle/>
        <a:p>
          <a:endParaRPr lang="zh-CN" altLang="en-US"/>
        </a:p>
      </dgm:t>
    </dgm:pt>
    <dgm:pt modelId="{4CF05F21-6142-403E-8F54-19442D96C62A}" type="sibTrans" cxnId="{BDDA63FE-FBB8-4F05-8D67-4081C94A0802}">
      <dgm:prSet custT="1"/>
      <dgm:spPr/>
      <dgm:t>
        <a:bodyPr/>
        <a:lstStyle/>
        <a:p>
          <a:endParaRPr lang="zh-CN" altLang="en-US" sz="1600"/>
        </a:p>
      </dgm:t>
    </dgm:pt>
    <dgm:pt modelId="{C012BB67-5042-4D24-ADC3-C70312D8D2DC}" type="pres">
      <dgm:prSet presAssocID="{A598B1FA-37CB-4329-A06D-6DBBAE6A57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34EFF8-05B7-4117-9A38-B59B1AF96691}" type="pres">
      <dgm:prSet presAssocID="{4BFBBCC6-C457-4E8C-A878-340F488D9E46}" presName="node" presStyleLbl="node1" presStyleIdx="0" presStyleCnt="4" custScaleX="2417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A7C83C-1697-46A6-B717-41A7E81F3301}" type="pres">
      <dgm:prSet presAssocID="{4130DAF4-E61F-4CB2-B767-3547638E47F4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CFBE68DA-61EF-48D8-8292-D68C9D172C0C}" type="pres">
      <dgm:prSet presAssocID="{4130DAF4-E61F-4CB2-B767-3547638E47F4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A3897CB7-DDE8-475D-A350-D263A65ACAD7}" type="pres">
      <dgm:prSet presAssocID="{76D01C5C-C04A-46CC-8FED-8A6948D48B3A}" presName="node" presStyleLbl="node1" presStyleIdx="1" presStyleCnt="4" custScaleX="241708" custRadScaleRad="192632" custRadScaleInc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D261F8-A6FD-4119-8011-E20BFAF65EAB}" type="pres">
      <dgm:prSet presAssocID="{4CF05F21-6142-403E-8F54-19442D96C62A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517B9AA0-74AB-4298-8E28-6D0FD96D0934}" type="pres">
      <dgm:prSet presAssocID="{4CF05F21-6142-403E-8F54-19442D96C62A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3F74FEAC-1A66-4D4A-8B77-C6FD076B1C02}" type="pres">
      <dgm:prSet presAssocID="{355AAF63-9B50-459E-92B2-249BC7E53886}" presName="node" presStyleLbl="node1" presStyleIdx="2" presStyleCnt="4" custScaleX="2417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5E2062-9293-4435-A041-BC00DE52B6E9}" type="pres">
      <dgm:prSet presAssocID="{13EC8D23-7153-49AB-BF70-A9FC9497DD9D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84F6572F-F76C-423F-AAF2-0BF9B8F8F2FE}" type="pres">
      <dgm:prSet presAssocID="{13EC8D23-7153-49AB-BF70-A9FC9497DD9D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361DF688-4031-4766-8DA6-FF0C8265819D}" type="pres">
      <dgm:prSet presAssocID="{F8DACC84-53AA-4A34-85E9-D49119702B0D}" presName="node" presStyleLbl="node1" presStyleIdx="3" presStyleCnt="4" custScaleX="241708" custRadScaleRad="177167" custRadScaleInc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6DE37F-A67F-4E4D-A999-3A1A5E4EA4FB}" type="pres">
      <dgm:prSet presAssocID="{15F46D84-4AB6-452E-ABB9-B20C2D74758D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C64790C8-5F52-4114-B439-74308DF250F6}" type="pres">
      <dgm:prSet presAssocID="{15F46D84-4AB6-452E-ABB9-B20C2D74758D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131BD50F-76A7-41BE-8442-87CD07B79A0C}" type="presOf" srcId="{4130DAF4-E61F-4CB2-B767-3547638E47F4}" destId="{CFBE68DA-61EF-48D8-8292-D68C9D172C0C}" srcOrd="1" destOrd="0" presId="urn:microsoft.com/office/officeart/2005/8/layout/cycle2"/>
    <dgm:cxn modelId="{BB910370-96C2-400B-94DB-505093CDC9C9}" type="presOf" srcId="{13EC8D23-7153-49AB-BF70-A9FC9497DD9D}" destId="{605E2062-9293-4435-A041-BC00DE52B6E9}" srcOrd="0" destOrd="0" presId="urn:microsoft.com/office/officeart/2005/8/layout/cycle2"/>
    <dgm:cxn modelId="{BA0F67D6-622F-4808-945F-C5D5B22F5C6E}" type="presOf" srcId="{355AAF63-9B50-459E-92B2-249BC7E53886}" destId="{3F74FEAC-1A66-4D4A-8B77-C6FD076B1C02}" srcOrd="0" destOrd="0" presId="urn:microsoft.com/office/officeart/2005/8/layout/cycle2"/>
    <dgm:cxn modelId="{28E668EC-C425-4508-8CF5-69E315AF1095}" type="presOf" srcId="{15F46D84-4AB6-452E-ABB9-B20C2D74758D}" destId="{1C6DE37F-A67F-4E4D-A999-3A1A5E4EA4FB}" srcOrd="0" destOrd="0" presId="urn:microsoft.com/office/officeart/2005/8/layout/cycle2"/>
    <dgm:cxn modelId="{D828FC66-0EF4-4B9E-AC7B-1EB5AD494620}" type="presOf" srcId="{4CF05F21-6142-403E-8F54-19442D96C62A}" destId="{39D261F8-A6FD-4119-8011-E20BFAF65EAB}" srcOrd="0" destOrd="0" presId="urn:microsoft.com/office/officeart/2005/8/layout/cycle2"/>
    <dgm:cxn modelId="{C1E928CB-AA78-4146-90CD-BC54C178D475}" type="presOf" srcId="{4BFBBCC6-C457-4E8C-A878-340F488D9E46}" destId="{D734EFF8-05B7-4117-9A38-B59B1AF96691}" srcOrd="0" destOrd="0" presId="urn:microsoft.com/office/officeart/2005/8/layout/cycle2"/>
    <dgm:cxn modelId="{1EF1A3B9-7CE3-437D-AE57-608479D7109E}" srcId="{A598B1FA-37CB-4329-A06D-6DBBAE6A57C3}" destId="{4BFBBCC6-C457-4E8C-A878-340F488D9E46}" srcOrd="0" destOrd="0" parTransId="{BD5D7B25-ECE6-4314-8FA9-4D31E3BEDE38}" sibTransId="{4130DAF4-E61F-4CB2-B767-3547638E47F4}"/>
    <dgm:cxn modelId="{28ACFDC9-3D0E-4582-9CF6-7C867935E5DE}" srcId="{A598B1FA-37CB-4329-A06D-6DBBAE6A57C3}" destId="{355AAF63-9B50-459E-92B2-249BC7E53886}" srcOrd="2" destOrd="0" parTransId="{A87756EB-89F8-4534-88C6-A614F52DBAAA}" sibTransId="{13EC8D23-7153-49AB-BF70-A9FC9497DD9D}"/>
    <dgm:cxn modelId="{BDDA63FE-FBB8-4F05-8D67-4081C94A0802}" srcId="{A598B1FA-37CB-4329-A06D-6DBBAE6A57C3}" destId="{76D01C5C-C04A-46CC-8FED-8A6948D48B3A}" srcOrd="1" destOrd="0" parTransId="{2D6381FB-8916-4D91-88E5-7E77B4C32E24}" sibTransId="{4CF05F21-6142-403E-8F54-19442D96C62A}"/>
    <dgm:cxn modelId="{5A9D4D1F-934E-421D-8496-3DAB32FC5CE1}" type="presOf" srcId="{13EC8D23-7153-49AB-BF70-A9FC9497DD9D}" destId="{84F6572F-F76C-423F-AAF2-0BF9B8F8F2FE}" srcOrd="1" destOrd="0" presId="urn:microsoft.com/office/officeart/2005/8/layout/cycle2"/>
    <dgm:cxn modelId="{4E233710-70E2-4E52-8CFB-681C5C3DD8F9}" type="presOf" srcId="{15F46D84-4AB6-452E-ABB9-B20C2D74758D}" destId="{C64790C8-5F52-4114-B439-74308DF250F6}" srcOrd="1" destOrd="0" presId="urn:microsoft.com/office/officeart/2005/8/layout/cycle2"/>
    <dgm:cxn modelId="{8D2F8FB8-0E4C-48BA-80A6-CCC4AFD1EF85}" type="presOf" srcId="{4CF05F21-6142-403E-8F54-19442D96C62A}" destId="{517B9AA0-74AB-4298-8E28-6D0FD96D0934}" srcOrd="1" destOrd="0" presId="urn:microsoft.com/office/officeart/2005/8/layout/cycle2"/>
    <dgm:cxn modelId="{B98207C7-5204-48CC-8567-787E121858C4}" type="presOf" srcId="{4130DAF4-E61F-4CB2-B767-3547638E47F4}" destId="{B4A7C83C-1697-46A6-B717-41A7E81F3301}" srcOrd="0" destOrd="0" presId="urn:microsoft.com/office/officeart/2005/8/layout/cycle2"/>
    <dgm:cxn modelId="{739766D9-593A-4ECF-A6CC-F71B21F197A5}" srcId="{A598B1FA-37CB-4329-A06D-6DBBAE6A57C3}" destId="{F8DACC84-53AA-4A34-85E9-D49119702B0D}" srcOrd="3" destOrd="0" parTransId="{DE2B568C-DDD1-4684-A3EC-B25836B07054}" sibTransId="{15F46D84-4AB6-452E-ABB9-B20C2D74758D}"/>
    <dgm:cxn modelId="{662D8B57-5494-42E6-AC83-99B7E122E4D3}" type="presOf" srcId="{76D01C5C-C04A-46CC-8FED-8A6948D48B3A}" destId="{A3897CB7-DDE8-475D-A350-D263A65ACAD7}" srcOrd="0" destOrd="0" presId="urn:microsoft.com/office/officeart/2005/8/layout/cycle2"/>
    <dgm:cxn modelId="{02AD51FB-168D-423E-899E-E495193B6FCD}" type="presOf" srcId="{A598B1FA-37CB-4329-A06D-6DBBAE6A57C3}" destId="{C012BB67-5042-4D24-ADC3-C70312D8D2DC}" srcOrd="0" destOrd="0" presId="urn:microsoft.com/office/officeart/2005/8/layout/cycle2"/>
    <dgm:cxn modelId="{97E04828-E6B7-4B57-A550-D5234122831E}" type="presOf" srcId="{F8DACC84-53AA-4A34-85E9-D49119702B0D}" destId="{361DF688-4031-4766-8DA6-FF0C8265819D}" srcOrd="0" destOrd="0" presId="urn:microsoft.com/office/officeart/2005/8/layout/cycle2"/>
    <dgm:cxn modelId="{8741AFF8-0F16-48A1-AE73-7A852679E1E7}" type="presParOf" srcId="{C012BB67-5042-4D24-ADC3-C70312D8D2DC}" destId="{D734EFF8-05B7-4117-9A38-B59B1AF96691}" srcOrd="0" destOrd="0" presId="urn:microsoft.com/office/officeart/2005/8/layout/cycle2"/>
    <dgm:cxn modelId="{69FC8C22-AC92-4C78-8466-585322E4EBAC}" type="presParOf" srcId="{C012BB67-5042-4D24-ADC3-C70312D8D2DC}" destId="{B4A7C83C-1697-46A6-B717-41A7E81F3301}" srcOrd="1" destOrd="0" presId="urn:microsoft.com/office/officeart/2005/8/layout/cycle2"/>
    <dgm:cxn modelId="{B28CDA11-C81F-4796-B7D5-D92EB2D1BF90}" type="presParOf" srcId="{B4A7C83C-1697-46A6-B717-41A7E81F3301}" destId="{CFBE68DA-61EF-48D8-8292-D68C9D172C0C}" srcOrd="0" destOrd="0" presId="urn:microsoft.com/office/officeart/2005/8/layout/cycle2"/>
    <dgm:cxn modelId="{D989E31C-9C58-4CB9-A345-DC075040DAFF}" type="presParOf" srcId="{C012BB67-5042-4D24-ADC3-C70312D8D2DC}" destId="{A3897CB7-DDE8-475D-A350-D263A65ACAD7}" srcOrd="2" destOrd="0" presId="urn:microsoft.com/office/officeart/2005/8/layout/cycle2"/>
    <dgm:cxn modelId="{4B3325D3-B265-4930-8FB6-9E68A32EA5D9}" type="presParOf" srcId="{C012BB67-5042-4D24-ADC3-C70312D8D2DC}" destId="{39D261F8-A6FD-4119-8011-E20BFAF65EAB}" srcOrd="3" destOrd="0" presId="urn:microsoft.com/office/officeart/2005/8/layout/cycle2"/>
    <dgm:cxn modelId="{91E5366F-B1FC-40BE-BB7D-4EAC3BEDD5DD}" type="presParOf" srcId="{39D261F8-A6FD-4119-8011-E20BFAF65EAB}" destId="{517B9AA0-74AB-4298-8E28-6D0FD96D0934}" srcOrd="0" destOrd="0" presId="urn:microsoft.com/office/officeart/2005/8/layout/cycle2"/>
    <dgm:cxn modelId="{8E945648-E922-4EE8-818C-880F1F74650E}" type="presParOf" srcId="{C012BB67-5042-4D24-ADC3-C70312D8D2DC}" destId="{3F74FEAC-1A66-4D4A-8B77-C6FD076B1C02}" srcOrd="4" destOrd="0" presId="urn:microsoft.com/office/officeart/2005/8/layout/cycle2"/>
    <dgm:cxn modelId="{AB4627E0-73CC-4363-9386-0F73DAE0B97E}" type="presParOf" srcId="{C012BB67-5042-4D24-ADC3-C70312D8D2DC}" destId="{605E2062-9293-4435-A041-BC00DE52B6E9}" srcOrd="5" destOrd="0" presId="urn:microsoft.com/office/officeart/2005/8/layout/cycle2"/>
    <dgm:cxn modelId="{B4C4AA64-5A9A-449C-9926-67A3629749E5}" type="presParOf" srcId="{605E2062-9293-4435-A041-BC00DE52B6E9}" destId="{84F6572F-F76C-423F-AAF2-0BF9B8F8F2FE}" srcOrd="0" destOrd="0" presId="urn:microsoft.com/office/officeart/2005/8/layout/cycle2"/>
    <dgm:cxn modelId="{7F52F086-7C79-41DE-80A5-0E5D37200705}" type="presParOf" srcId="{C012BB67-5042-4D24-ADC3-C70312D8D2DC}" destId="{361DF688-4031-4766-8DA6-FF0C8265819D}" srcOrd="6" destOrd="0" presId="urn:microsoft.com/office/officeart/2005/8/layout/cycle2"/>
    <dgm:cxn modelId="{0E235C05-6878-48CA-8AC6-1080820E4445}" type="presParOf" srcId="{C012BB67-5042-4D24-ADC3-C70312D8D2DC}" destId="{1C6DE37F-A67F-4E4D-A999-3A1A5E4EA4FB}" srcOrd="7" destOrd="0" presId="urn:microsoft.com/office/officeart/2005/8/layout/cycle2"/>
    <dgm:cxn modelId="{144222C6-578D-43C8-BAA8-3D15B5500564}" type="presParOf" srcId="{1C6DE37F-A67F-4E4D-A999-3A1A5E4EA4FB}" destId="{C64790C8-5F52-4114-B439-74308DF250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EFF8-05B7-4117-9A38-B59B1AF96691}">
      <dsp:nvSpPr>
        <dsp:cNvPr id="0" name=""/>
        <dsp:cNvSpPr/>
      </dsp:nvSpPr>
      <dsp:spPr>
        <a:xfrm>
          <a:off x="2224535" y="1140"/>
          <a:ext cx="1791623" cy="7412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Massive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6912" y="109691"/>
        <a:ext cx="1266869" cy="524132"/>
      </dsp:txXfrm>
    </dsp:sp>
    <dsp:sp modelId="{B4A7C83C-1697-46A6-B717-41A7E81F3301}">
      <dsp:nvSpPr>
        <dsp:cNvPr id="0" name=""/>
        <dsp:cNvSpPr/>
      </dsp:nvSpPr>
      <dsp:spPr>
        <a:xfrm rot="1646096">
          <a:off x="3753032" y="636957"/>
          <a:ext cx="238246" cy="2501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57051" y="670524"/>
        <a:ext cx="166772" cy="150100"/>
      </dsp:txXfrm>
    </dsp:sp>
    <dsp:sp modelId="{A3897CB7-DDE8-475D-A350-D263A65ACAD7}">
      <dsp:nvSpPr>
        <dsp:cNvPr id="0" name=""/>
        <dsp:cNvSpPr/>
      </dsp:nvSpPr>
      <dsp:spPr>
        <a:xfrm>
          <a:off x="3740121" y="787919"/>
          <a:ext cx="1791623" cy="7412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Unstructured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02498" y="896470"/>
        <a:ext cx="1266869" cy="524132"/>
      </dsp:txXfrm>
    </dsp:sp>
    <dsp:sp modelId="{39D261F8-A6FD-4119-8011-E20BFAF65EAB}">
      <dsp:nvSpPr>
        <dsp:cNvPr id="0" name=""/>
        <dsp:cNvSpPr/>
      </dsp:nvSpPr>
      <dsp:spPr>
        <a:xfrm rot="9153904">
          <a:off x="3765001" y="1423735"/>
          <a:ext cx="238246" cy="2501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3832456" y="1457302"/>
        <a:ext cx="166772" cy="150100"/>
      </dsp:txXfrm>
    </dsp:sp>
    <dsp:sp modelId="{3F74FEAC-1A66-4D4A-8B77-C6FD076B1C02}">
      <dsp:nvSpPr>
        <dsp:cNvPr id="0" name=""/>
        <dsp:cNvSpPr/>
      </dsp:nvSpPr>
      <dsp:spPr>
        <a:xfrm>
          <a:off x="2224535" y="1574697"/>
          <a:ext cx="1791623" cy="7412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Performance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6912" y="1683248"/>
        <a:ext cx="1266869" cy="524132"/>
      </dsp:txXfrm>
    </dsp:sp>
    <dsp:sp modelId="{605E2062-9293-4435-A041-BC00DE52B6E9}">
      <dsp:nvSpPr>
        <dsp:cNvPr id="0" name=""/>
        <dsp:cNvSpPr/>
      </dsp:nvSpPr>
      <dsp:spPr>
        <a:xfrm rot="12566525">
          <a:off x="2326550" y="1429676"/>
          <a:ext cx="203723" cy="2501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383720" y="1494730"/>
        <a:ext cx="142606" cy="150100"/>
      </dsp:txXfrm>
    </dsp:sp>
    <dsp:sp modelId="{361DF688-4031-4766-8DA6-FF0C8265819D}">
      <dsp:nvSpPr>
        <dsp:cNvPr id="0" name=""/>
        <dsp:cNvSpPr/>
      </dsp:nvSpPr>
      <dsp:spPr>
        <a:xfrm>
          <a:off x="830623" y="787919"/>
          <a:ext cx="1791623" cy="7412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Reliability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93000" y="896470"/>
        <a:ext cx="1266869" cy="524132"/>
      </dsp:txXfrm>
    </dsp:sp>
    <dsp:sp modelId="{1C6DE37F-A67F-4E4D-A999-3A1A5E4EA4FB}">
      <dsp:nvSpPr>
        <dsp:cNvPr id="0" name=""/>
        <dsp:cNvSpPr/>
      </dsp:nvSpPr>
      <dsp:spPr>
        <a:xfrm rot="19833475">
          <a:off x="2316508" y="642898"/>
          <a:ext cx="203723" cy="2501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0455" y="707952"/>
        <a:ext cx="142606" cy="15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48E9-0916-4956-B025-CAE282ED9C47}" type="datetimeFigureOut">
              <a:rPr lang="zh-CN" altLang="en-US" smtClean="0"/>
              <a:t>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6843-F55E-43B0-81DA-434FAE73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7D49-39E1-4E03-B374-7B8AD7F60555}" type="datetimeFigureOut">
              <a:rPr lang="zh-CN" altLang="en-US" smtClean="0"/>
              <a:t>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F47F-8CE3-4B88-BDE2-918453ED9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先进的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技术将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空间划分成单元，对这些单元进行资源的管理，当磁盘内出现部分数据坏块时，其影响的只是坏数据块所在的单元，系统只会针对这个单元进行数据重建，而磁盘的其它数据部分不会受到影响，不仅降低了坏块对系统数据的影响深度，而且将数据重建的效率提高了数倍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47F-8CE3-4B88-BDE2-918453ED94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15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先讲整个</a:t>
            </a:r>
            <a:r>
              <a:rPr lang="en-US" altLang="zh-CN" dirty="0" smtClean="0"/>
              <a:t>IT</a:t>
            </a:r>
            <a:r>
              <a:rPr lang="zh-CN" altLang="en-US" dirty="0" smtClean="0"/>
              <a:t>行业的大背景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49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F47F-8CE3-4B88-BDE2-918453ED941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5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a typeface="+mn-ea"/>
              </a:rPr>
              <a:t>ParaStor200 system consists of four types of components: the index controller </a:t>
            </a:r>
            <a:r>
              <a:rPr lang="en-US" altLang="zh-CN" dirty="0" err="1" smtClean="0">
                <a:ea typeface="+mn-ea"/>
              </a:rPr>
              <a:t>oPara</a:t>
            </a:r>
            <a:r>
              <a:rPr lang="en-US" altLang="zh-CN" dirty="0" smtClean="0">
                <a:ea typeface="+mn-ea"/>
              </a:rPr>
              <a:t>, the data controller </a:t>
            </a:r>
            <a:r>
              <a:rPr lang="en-US" altLang="zh-CN" dirty="0" err="1" smtClean="0">
                <a:ea typeface="+mn-ea"/>
              </a:rPr>
              <a:t>oStor</a:t>
            </a:r>
            <a:r>
              <a:rPr lang="en-US" altLang="zh-CN" dirty="0" smtClean="0">
                <a:ea typeface="+mn-ea"/>
              </a:rPr>
              <a:t>, the management controller MGR and the client-side of application server </a:t>
            </a:r>
            <a:r>
              <a:rPr lang="en-US" altLang="zh-CN" dirty="0" err="1" smtClean="0">
                <a:ea typeface="+mn-ea"/>
              </a:rPr>
              <a:t>oApp</a:t>
            </a:r>
            <a:r>
              <a:rPr lang="en-US" altLang="zh-CN" dirty="0" smtClean="0">
                <a:ea typeface="+mn-ea"/>
              </a:rPr>
              <a:t>, among which, the index controller is used to manage all the index data and namespaces of the storage systems and provide the external with simplex global namespace; the data controller is used to provide the data storage space and realize the concurrent access of files – it can support both replication and N+M fault-tolerant mechanisms; the management controller provides a unified control and management interface, through which, the administrator manage the entire storage system; and the client-side of application server provides the data access interface to the upper level application.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511143" y="3909054"/>
            <a:ext cx="4537518" cy="480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8544983" cy="9609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46956" y="1075270"/>
            <a:ext cx="58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Dawning Information Industry</a:t>
            </a:r>
            <a:r>
              <a:rPr lang="en-US" altLang="zh-CN" sz="2400" baseline="0" dirty="0" smtClean="0"/>
              <a:t> Co., Ltd.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699"/>
            <a:ext cx="12192001" cy="37730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431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334736" y="4676801"/>
            <a:ext cx="11537315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376558" y="4800231"/>
            <a:ext cx="6343828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4538188" y="2547258"/>
            <a:ext cx="3330258" cy="101553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318404" y="137240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8138021" y="2393415"/>
            <a:ext cx="375036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334736" y="2406774"/>
            <a:ext cx="3747246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4237263" y="150738"/>
            <a:ext cx="3732261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077496" y="5866037"/>
            <a:ext cx="184762" cy="277063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26" y="3914430"/>
            <a:ext cx="2502334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8124806" y="143989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9264353" y="278108"/>
            <a:ext cx="2694900" cy="456062"/>
            <a:chOff x="7162800" y="228600"/>
            <a:chExt cx="1764210" cy="419101"/>
          </a:xfrm>
        </p:grpSpPr>
        <p:grpSp>
          <p:nvGrpSpPr>
            <p:cNvPr id="4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7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TextBox 15"/>
              <p:cNvSpPr txBox="1">
                <a:spLocks noChangeArrowheads="1"/>
              </p:cNvSpPr>
              <p:nvPr/>
            </p:nvSpPr>
            <p:spPr bwMode="auto">
              <a:xfrm>
                <a:off x="6390581" y="2121932"/>
                <a:ext cx="120891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1157555" y="314068"/>
            <a:ext cx="801699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34434" y="804591"/>
            <a:ext cx="36493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80960" y="214291"/>
            <a:ext cx="6144683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953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9264353" y="278108"/>
            <a:ext cx="2694900" cy="456062"/>
            <a:chOff x="7162800" y="228600"/>
            <a:chExt cx="1764210" cy="419101"/>
          </a:xfrm>
        </p:grpSpPr>
        <p:grpSp>
          <p:nvGrpSpPr>
            <p:cNvPr id="5" name="组合 11"/>
            <p:cNvGrpSpPr>
              <a:grpSpLocks/>
            </p:cNvGrpSpPr>
            <p:nvPr/>
          </p:nvGrpSpPr>
          <p:grpSpPr bwMode="auto">
            <a:xfrm>
              <a:off x="8382000" y="228600"/>
              <a:ext cx="545010" cy="378619"/>
              <a:chOff x="6324600" y="2121932"/>
              <a:chExt cx="545010" cy="378619"/>
            </a:xfrm>
          </p:grpSpPr>
          <p:sp>
            <p:nvSpPr>
              <p:cNvPr id="10" name="矩形 14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545010" cy="366951"/>
              </a:xfrm>
              <a:prstGeom prst="rect">
                <a:avLst/>
              </a:prstGeom>
              <a:solidFill>
                <a:srgbClr val="B01F2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TextBox 15"/>
              <p:cNvSpPr txBox="1">
                <a:spLocks noChangeArrowheads="1"/>
              </p:cNvSpPr>
              <p:nvPr/>
            </p:nvSpPr>
            <p:spPr bwMode="auto">
              <a:xfrm>
                <a:off x="6390581" y="2121932"/>
                <a:ext cx="120891" cy="33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13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2" name="灯片编号占位符 5"/>
          <p:cNvSpPr txBox="1">
            <a:spLocks/>
          </p:cNvSpPr>
          <p:nvPr userDrawn="1"/>
        </p:nvSpPr>
        <p:spPr>
          <a:xfrm>
            <a:off x="11157555" y="314068"/>
            <a:ext cx="801699" cy="3760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Arial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pitchFamily="2" charset="-122"/>
              </a:defRPr>
            </a:lvl5pPr>
            <a:lvl6pPr>
              <a:defRPr>
                <a:latin typeface="Arial" charset="0"/>
                <a:ea typeface="宋体" pitchFamily="2" charset="-122"/>
              </a:defRPr>
            </a:lvl6pPr>
            <a:lvl7pPr>
              <a:defRPr>
                <a:latin typeface="Arial" charset="0"/>
                <a:ea typeface="宋体" pitchFamily="2" charset="-122"/>
              </a:defRPr>
            </a:lvl7pPr>
            <a:lvl8pPr>
              <a:defRPr>
                <a:latin typeface="Arial" charset="0"/>
                <a:ea typeface="宋体" pitchFamily="2" charset="-122"/>
              </a:defRPr>
            </a:lvl8pPr>
            <a:lvl9pPr>
              <a:defRPr>
                <a:latin typeface="Arial" charset="0"/>
                <a:ea typeface="宋体" pitchFamily="2" charset="-122"/>
              </a:defRPr>
            </a:lvl9pPr>
          </a:lstStyle>
          <a:p>
            <a:pPr lvl="0"/>
            <a:fld id="{D4C9135C-9960-40DA-AA1E-AFC3A05CE41A}" type="slidenum">
              <a:rPr lang="zh-CN" altLang="en-US" smtClean="0"/>
              <a:pPr lvl="0"/>
              <a:t>‹#›</a:t>
            </a:fld>
            <a:endParaRPr lang="en-US" altLang="zh-CN" dirty="0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334434" y="804591"/>
            <a:ext cx="36493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80960" y="214291"/>
            <a:ext cx="6144683" cy="571483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8467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5" r:id="rId4"/>
    <p:sldLayoutId id="2147483653" r:id="rId5"/>
    <p:sldLayoutId id="2147483656" r:id="rId6"/>
    <p:sldLayoutId id="2147483657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gif"/><Relationship Id="rId8" Type="http://schemas.openxmlformats.org/officeDocument/2006/relationships/image" Target="../media/image62.png"/><Relationship Id="rId9" Type="http://schemas.openxmlformats.org/officeDocument/2006/relationships/image" Target="../media/image63.gif"/><Relationship Id="rId10" Type="http://schemas.openxmlformats.org/officeDocument/2006/relationships/image" Target="../media/image64.png"/><Relationship Id="rId11" Type="http://schemas.openxmlformats.org/officeDocument/2006/relationships/image" Target="../media/image6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55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jpe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6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8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7" Type="http://schemas.openxmlformats.org/officeDocument/2006/relationships/image" Target="../media/image10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wmf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78705" y="3909054"/>
            <a:ext cx="4669956" cy="484903"/>
          </a:xfrm>
        </p:spPr>
        <p:txBody>
          <a:bodyPr/>
          <a:lstStyle/>
          <a:p>
            <a:pPr algn="ctr"/>
            <a:r>
              <a:rPr lang="en-US" altLang="zh-CN" sz="2400" dirty="0"/>
              <a:t>Moscow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12/2015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10020976" cy="960967"/>
          </a:xfrm>
        </p:spPr>
        <p:txBody>
          <a:bodyPr/>
          <a:lstStyle/>
          <a:p>
            <a:r>
              <a:rPr lang="en-US" altLang="zh-CN" dirty="0" smtClean="0"/>
              <a:t>Sugon Storage </a:t>
            </a:r>
            <a:r>
              <a:rPr lang="en-US" altLang="zh-CN" sz="2800" dirty="0" smtClean="0"/>
              <a:t> Fundamental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Products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DS600-G20</a:t>
            </a:r>
            <a:r>
              <a:rPr lang="zh-CN" altLang="zh-CN" dirty="0"/>
              <a:t> </a:t>
            </a:r>
            <a:r>
              <a:rPr lang="en-US" altLang="zh-CN" dirty="0" smtClean="0"/>
              <a:t>Competitive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</a:t>
            </a:r>
            <a:endParaRPr dirty="0"/>
          </a:p>
        </p:txBody>
      </p:sp>
      <p:sp>
        <p:nvSpPr>
          <p:cNvPr id="100355" name="Oval 3"/>
          <p:cNvSpPr>
            <a:spLocks noChangeArrowheads="1"/>
          </p:cNvSpPr>
          <p:nvPr/>
        </p:nvSpPr>
        <p:spPr bwMode="auto">
          <a:xfrm>
            <a:off x="3276600" y="1566641"/>
            <a:ext cx="5274733" cy="3881437"/>
          </a:xfrm>
          <a:prstGeom prst="ellipse">
            <a:avLst/>
          </a:prstGeom>
          <a:noFill/>
          <a:ln w="12700" cmpd="sng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3566584" y="1773015"/>
            <a:ext cx="4654549" cy="3490912"/>
          </a:xfrm>
          <a:prstGeom prst="ellipse">
            <a:avLst/>
          </a:prstGeom>
          <a:noFill/>
          <a:ln w="12700" cmpd="sng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3854451" y="2100041"/>
            <a:ext cx="3964516" cy="2973387"/>
          </a:xfrm>
          <a:prstGeom prst="ellipse">
            <a:avLst/>
          </a:prstGeom>
          <a:noFill/>
          <a:ln w="12700" cmpd="sng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9044364">
            <a:off x="2606676" y="3551508"/>
            <a:ext cx="2495551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 rot="16200000">
            <a:off x="4801175" y="910472"/>
            <a:ext cx="1871663" cy="2474384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 rot="1788254">
            <a:off x="6237958" y="3557470"/>
            <a:ext cx="2495551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845752" y="3291518"/>
            <a:ext cx="2266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K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eyNote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499814" y="1628800"/>
            <a:ext cx="23973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3U16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HDD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Bays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dirty="0" err="1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Ports,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dirty="0" err="1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ultiple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Protocols</a:t>
            </a:r>
            <a:endParaRPr lang="en-US" altLang="zh-CN" dirty="0">
              <a:solidFill>
                <a:srgbClr val="FFFBF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124201" y="4122515"/>
            <a:ext cx="1547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dirty="0" err="1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ystem</a:t>
            </a:r>
            <a:endParaRPr lang="en-US" altLang="zh-CN" dirty="0">
              <a:solidFill>
                <a:srgbClr val="FFFBFC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ache</a:t>
            </a:r>
            <a:endParaRPr lang="en-US" altLang="zh-CN" dirty="0">
              <a:solidFill>
                <a:srgbClr val="FFFBF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6629060" y="4150821"/>
            <a:ext cx="2131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rice</a:t>
            </a:r>
            <a:endParaRPr lang="en-US" altLang="zh-CN" dirty="0">
              <a:solidFill>
                <a:srgbClr val="FFFBFC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Bid</a:t>
            </a:r>
            <a:r>
              <a:rPr lang="zh-CN" altLang="en-US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</a:rPr>
              <a:t>Requirement</a:t>
            </a:r>
            <a:endParaRPr lang="en-US" altLang="zh-CN" dirty="0">
              <a:solidFill>
                <a:srgbClr val="FFFBF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7112052" y="1267614"/>
            <a:ext cx="45901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3U16 disk, narrow the range of competition</a:t>
            </a: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Narrow the range of competition through the hybrid host interface</a:t>
            </a: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Shield some low-priced manufacturers</a:t>
            </a: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Improve the level of opponent by port number</a:t>
            </a: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Supports SAN and NAS functions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26914" y="4990851"/>
            <a:ext cx="34396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Enhance the level of the opponent by caching</a:t>
            </a: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Shield most 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RISC products</a:t>
            </a:r>
            <a:endParaRPr lang="en-US" altLang="zh-CN" sz="16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1600" dirty="0">
                <a:latin typeface="微软雅黑"/>
                <a:ea typeface="微软雅黑"/>
                <a:cs typeface="微软雅黑"/>
              </a:rPr>
              <a:t>Disk number and cache number to improve the product level of the </a:t>
            </a:r>
            <a:r>
              <a:rPr lang="en-US" altLang="zh-CN" sz="1600" dirty="0" smtClean="0">
                <a:latin typeface="微软雅黑"/>
                <a:ea typeface="微软雅黑"/>
                <a:cs typeface="微软雅黑"/>
              </a:rPr>
              <a:t>opponent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8277551" y="5421738"/>
            <a:ext cx="33893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Lock competition product</a:t>
            </a:r>
          </a:p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Improve the cost of opponent by specific parameters</a:t>
            </a:r>
          </a:p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Writing favorable price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2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525568" cy="583474"/>
          </a:xfrm>
        </p:spPr>
        <p:txBody>
          <a:bodyPr/>
          <a:lstStyle/>
          <a:p>
            <a:r>
              <a:rPr lang="en-US" altLang="zh-CN" dirty="0"/>
              <a:t>DS800-</a:t>
            </a:r>
            <a:r>
              <a:rPr lang="en-US" altLang="zh-CN" dirty="0" smtClean="0"/>
              <a:t>G25</a:t>
            </a:r>
            <a:r>
              <a:rPr lang="zh-CN" altLang="en-US" dirty="0" smtClean="0"/>
              <a:t>: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Medium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endParaRPr lang="zh-CN" alt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3392" y="1196752"/>
            <a:ext cx="6941392" cy="482453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Configurations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Dual-controller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32GB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64GB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Cache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Quad-controller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128GB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Double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Write</a:t>
            </a: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endParaRPr lang="en-US" altLang="zh-CN" sz="9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6750" indent="-342900">
              <a:lnSpc>
                <a:spcPct val="120000"/>
              </a:lnSpc>
              <a:spcBef>
                <a:spcPts val="600"/>
              </a:spcBef>
              <a:buFont typeface="Wingdings" charset="2"/>
              <a:buChar char="n"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Architecture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PCI-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E2.0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SAS2.0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8Gb FC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1/10GbE </a:t>
            </a:r>
            <a:r>
              <a:rPr lang="en-US" altLang="zh-CN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iSCSI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Host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</a:t>
            </a:r>
            <a:r>
              <a:rPr lang="en-US" altLang="zh-CN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rd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to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516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Hard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Disks</a:t>
            </a: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endParaRPr lang="zh-CN" altLang="en-US" sz="9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n"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6800" lvl="1" indent="-285750">
              <a:lnSpc>
                <a:spcPct val="120000"/>
              </a:lnSpc>
              <a:spcBef>
                <a:spcPts val="600"/>
              </a:spcBef>
              <a:buFont typeface="Symbol" charset="2"/>
              <a:buChar char="-"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RAID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2.0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Snapshot,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Local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Volume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Copy,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Remote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Volume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irror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Thin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provisioning,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Quad-controller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cluster</a:t>
            </a: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7658" y="2534126"/>
            <a:ext cx="2082621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DS800-G25</a:t>
            </a:r>
            <a:r>
              <a:rPr lang="zh-CN" altLang="en-US" sz="1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kern="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Controller</a:t>
            </a:r>
            <a:endParaRPr lang="zh-CN" altLang="en-US" sz="1400" b="1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5330" y="4118302"/>
            <a:ext cx="2621230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DS800-G25 3U16 Expansion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1146" y="5569495"/>
            <a:ext cx="2621230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400" b="1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DS800-G25 2U25 Expansion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97" y="1446739"/>
            <a:ext cx="2253859" cy="10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97" y="3254804"/>
            <a:ext cx="2253859" cy="8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09" y="4771144"/>
            <a:ext cx="2307389" cy="7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520606" y="13870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21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16632"/>
            <a:ext cx="9317656" cy="583474"/>
          </a:xfrm>
        </p:spPr>
        <p:txBody>
          <a:bodyPr/>
          <a:lstStyle/>
          <a:p>
            <a:r>
              <a:rPr lang="en-US" altLang="zh-CN" dirty="0"/>
              <a:t>DS800-G25 </a:t>
            </a:r>
            <a:r>
              <a:rPr lang="en-US" altLang="zh-CN" dirty="0" smtClean="0"/>
              <a:t>Powerful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1984" y="3933576"/>
            <a:ext cx="5904656" cy="21961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Active-Active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mode,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Enable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Copy/Snapshot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function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can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provide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full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protection.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Local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Dual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Active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Mode: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provide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the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ailure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protection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ontrollers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device.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六角星 29"/>
          <p:cNvSpPr/>
          <p:nvPr/>
        </p:nvSpPr>
        <p:spPr>
          <a:xfrm>
            <a:off x="7248128" y="978252"/>
            <a:ext cx="3408379" cy="2404851"/>
          </a:xfrm>
          <a:prstGeom prst="star6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Redundant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Tolerate 3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controllers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failure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378744" y="1085850"/>
            <a:ext cx="5213200" cy="5367485"/>
            <a:chOff x="378744" y="1085850"/>
            <a:chExt cx="5213200" cy="5367485"/>
          </a:xfrm>
        </p:grpSpPr>
        <p:grpSp>
          <p:nvGrpSpPr>
            <p:cNvPr id="84" name="组合 2"/>
            <p:cNvGrpSpPr>
              <a:grpSpLocks/>
            </p:cNvGrpSpPr>
            <p:nvPr/>
          </p:nvGrpSpPr>
          <p:grpSpPr bwMode="auto">
            <a:xfrm>
              <a:off x="378744" y="1085850"/>
              <a:ext cx="5213200" cy="5367485"/>
              <a:chOff x="251521" y="1287918"/>
              <a:chExt cx="3420418" cy="5192742"/>
            </a:xfrm>
          </p:grpSpPr>
          <p:sp>
            <p:nvSpPr>
              <p:cNvPr id="85" name="圆角矩形 149"/>
              <p:cNvSpPr>
                <a:spLocks noChangeArrowheads="1"/>
              </p:cNvSpPr>
              <p:nvPr/>
            </p:nvSpPr>
            <p:spPr bwMode="auto">
              <a:xfrm>
                <a:off x="251521" y="1287918"/>
                <a:ext cx="3420418" cy="5192742"/>
              </a:xfrm>
              <a:prstGeom prst="roundRect">
                <a:avLst>
                  <a:gd name="adj" fmla="val 0"/>
                </a:avLst>
              </a:prstGeom>
              <a:solidFill>
                <a:srgbClr val="E6F0FA"/>
              </a:solidFill>
              <a:ln w="12700" algn="ctr">
                <a:solidFill>
                  <a:srgbClr val="5383B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kern="0">
                  <a:solidFill>
                    <a:srgbClr val="E6F0FA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86" name="TextBox 40"/>
              <p:cNvSpPr txBox="1">
                <a:spLocks noChangeArrowheads="1"/>
              </p:cNvSpPr>
              <p:nvPr/>
            </p:nvSpPr>
            <p:spPr bwMode="auto">
              <a:xfrm>
                <a:off x="1393056" y="1347848"/>
                <a:ext cx="1048053" cy="357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Data</a:t>
                </a:r>
                <a:r>
                  <a:rPr lang="zh-CN" altLang="en-US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Center</a:t>
                </a:r>
                <a:endParaRPr lang="zh-CN" altLang="en-US" b="1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pic>
            <p:nvPicPr>
              <p:cNvPr id="87" name="Picture 2" descr="侧面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816" y="4599400"/>
                <a:ext cx="741642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2" descr="侧面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9919" y="4644405"/>
                <a:ext cx="741642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TextBox 43"/>
              <p:cNvSpPr txBox="1">
                <a:spLocks noChangeArrowheads="1"/>
              </p:cNvSpPr>
              <p:nvPr/>
            </p:nvSpPr>
            <p:spPr bwMode="auto">
              <a:xfrm>
                <a:off x="1227599" y="2079122"/>
                <a:ext cx="49927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 dirty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Host</a:t>
                </a:r>
                <a:r>
                  <a:rPr lang="zh-CN" altLang="en-US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A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90" name="TextBox 44"/>
              <p:cNvSpPr txBox="1">
                <a:spLocks noChangeArrowheads="1"/>
              </p:cNvSpPr>
              <p:nvPr/>
            </p:nvSpPr>
            <p:spPr bwMode="auto">
              <a:xfrm>
                <a:off x="3089135" y="2079122"/>
                <a:ext cx="491255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 dirty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Host</a:t>
                </a:r>
                <a:r>
                  <a:rPr lang="zh-CN" altLang="en-US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B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pic>
            <p:nvPicPr>
              <p:cNvPr id="91" name="Picture 35" descr="Unix-Server [转换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71" y="1764085"/>
                <a:ext cx="684316" cy="81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35" descr="Unix-Server [转换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684" y="1779851"/>
                <a:ext cx="684316" cy="81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37711" y="4878427"/>
                <a:ext cx="793929" cy="544633"/>
              </a:xfrm>
              <a:prstGeom prst="can">
                <a:avLst>
                  <a:gd name="adj" fmla="val 25199"/>
                </a:avLst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dirty="0" smtClean="0">
                    <a:solidFill>
                      <a:schemeClr val="accent2">
                        <a:lumMod val="75000"/>
                      </a:schemeClr>
                    </a:solidFill>
                    <a:latin typeface="微软雅黑"/>
                    <a:ea typeface="微软雅黑"/>
                    <a:cs typeface="微软雅黑"/>
                  </a:rPr>
                  <a:t>Production</a:t>
                </a:r>
                <a:endParaRPr lang="zh-CN" altLang="zh-CN" sz="1400" b="1" dirty="0">
                  <a:solidFill>
                    <a:schemeClr val="accent2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10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66864" y="4878437"/>
                <a:ext cx="675075" cy="544272"/>
              </a:xfrm>
              <a:prstGeom prst="can">
                <a:avLst>
                  <a:gd name="adj" fmla="val 25199"/>
                </a:avLst>
              </a:prstGeom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/>
                    <a:ea typeface="微软雅黑"/>
                    <a:cs typeface="微软雅黑"/>
                  </a:rPr>
                  <a:t>Mirror</a:t>
                </a:r>
                <a:endParaRPr lang="zh-CN" altLang="zh-CN" sz="1400" b="1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cxnSp>
            <p:nvCxnSpPr>
              <p:cNvPr id="102" name="直接连接符 21"/>
              <p:cNvCxnSpPr>
                <a:stCxn id="100" idx="4"/>
                <a:endCxn id="101" idx="2"/>
              </p:cNvCxnSpPr>
              <p:nvPr/>
            </p:nvCxnSpPr>
            <p:spPr>
              <a:xfrm flipV="1">
                <a:off x="1331640" y="5150573"/>
                <a:ext cx="935224" cy="171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57"/>
              <p:cNvSpPr txBox="1">
                <a:spLocks noChangeArrowheads="1"/>
              </p:cNvSpPr>
              <p:nvPr/>
            </p:nvSpPr>
            <p:spPr bwMode="auto">
              <a:xfrm>
                <a:off x="1408412" y="4815475"/>
                <a:ext cx="670613" cy="387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M</a:t>
                </a:r>
                <a:r>
                  <a:rPr lang="en-US" altLang="zh-CN" sz="2000" b="1" dirty="0" err="1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irror</a:t>
                </a:r>
                <a:endParaRPr lang="zh-CN" altLang="en-US" sz="2000" b="1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104" name="TextBox 58"/>
              <p:cNvSpPr txBox="1">
                <a:spLocks noChangeArrowheads="1"/>
              </p:cNvSpPr>
              <p:nvPr/>
            </p:nvSpPr>
            <p:spPr bwMode="auto">
              <a:xfrm>
                <a:off x="1470826" y="5186503"/>
                <a:ext cx="386179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10GE</a:t>
                </a:r>
                <a:endParaRPr lang="zh-CN" altLang="en-US" sz="12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105" name="TextBox 117"/>
              <p:cNvSpPr txBox="1">
                <a:spLocks noChangeArrowheads="1"/>
              </p:cNvSpPr>
              <p:nvPr/>
            </p:nvSpPr>
            <p:spPr bwMode="auto">
              <a:xfrm>
                <a:off x="532124" y="6167608"/>
                <a:ext cx="647459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200" b="1" dirty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zh-CN" altLang="en-US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 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Engine</a:t>
                </a:r>
                <a:r>
                  <a:rPr lang="zh-CN" altLang="en-US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A</a:t>
                </a:r>
                <a:endParaRPr lang="zh-CN" altLang="en-US" sz="1200" b="1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106" name="TextBox 118"/>
              <p:cNvSpPr txBox="1">
                <a:spLocks noChangeArrowheads="1"/>
              </p:cNvSpPr>
              <p:nvPr/>
            </p:nvSpPr>
            <p:spPr bwMode="auto">
              <a:xfrm>
                <a:off x="2415367" y="6167608"/>
                <a:ext cx="56655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Engine</a:t>
                </a:r>
                <a:r>
                  <a:rPr lang="zh-CN" altLang="en-US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B</a:t>
                </a:r>
                <a:endParaRPr lang="zh-CN" altLang="en-US" sz="1200" b="1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447223" y="2469138"/>
              <a:ext cx="4757010" cy="2086149"/>
              <a:chOff x="1153681" y="2644487"/>
              <a:chExt cx="3782483" cy="1567915"/>
            </a:xfrm>
          </p:grpSpPr>
          <p:sp>
            <p:nvSpPr>
              <p:cNvPr id="78" name="云形 77"/>
              <p:cNvSpPr/>
              <p:nvPr/>
            </p:nvSpPr>
            <p:spPr bwMode="auto">
              <a:xfrm>
                <a:off x="1153681" y="3057703"/>
                <a:ext cx="3782483" cy="766763"/>
              </a:xfrm>
              <a:prstGeom prst="cloud">
                <a:avLst/>
              </a:prstGeom>
              <a:solidFill>
                <a:schemeClr val="bg1"/>
              </a:solidFill>
              <a:ln w="381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  <p:cxnSp>
            <p:nvCxnSpPr>
              <p:cNvPr id="79" name="直接连接符 42"/>
              <p:cNvCxnSpPr/>
              <p:nvPr/>
            </p:nvCxnSpPr>
            <p:spPr bwMode="auto">
              <a:xfrm>
                <a:off x="4302780" y="2697341"/>
                <a:ext cx="0" cy="1474747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47"/>
              <p:cNvCxnSpPr/>
              <p:nvPr/>
            </p:nvCxnSpPr>
            <p:spPr bwMode="auto">
              <a:xfrm>
                <a:off x="4188267" y="2697341"/>
                <a:ext cx="0" cy="1515061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48"/>
              <p:cNvCxnSpPr/>
              <p:nvPr/>
            </p:nvCxnSpPr>
            <p:spPr bwMode="auto">
              <a:xfrm>
                <a:off x="1648982" y="2654478"/>
                <a:ext cx="0" cy="1519197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49"/>
              <p:cNvCxnSpPr/>
              <p:nvPr/>
            </p:nvCxnSpPr>
            <p:spPr bwMode="auto">
              <a:xfrm>
                <a:off x="1783500" y="2644487"/>
                <a:ext cx="0" cy="1522372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478491" y="3193348"/>
                <a:ext cx="3000830" cy="496429"/>
              </a:xfrm>
              <a:prstGeom prst="can">
                <a:avLst>
                  <a:gd name="adj" fmla="val 25000"/>
                </a:avLst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53882" dir="2700000" algn="ctr" rotWithShape="0">
                        <a:schemeClr val="hlink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 b="1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V</a:t>
                </a:r>
                <a:r>
                  <a:rPr lang="en-US" altLang="zh-CN" sz="2000" b="1" dirty="0" err="1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irtual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Volume</a:t>
                </a:r>
                <a:endParaRPr lang="en-US" altLang="zh-SG" sz="2000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7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Controller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Cluster</a:t>
            </a:r>
            <a:r>
              <a:rPr lang="zh-CN" altLang="en-US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Technology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TextBox 119"/>
          <p:cNvSpPr txBox="1">
            <a:spLocks noChangeArrowheads="1"/>
          </p:cNvSpPr>
          <p:nvPr/>
        </p:nvSpPr>
        <p:spPr bwMode="auto">
          <a:xfrm>
            <a:off x="5879976" y="4077072"/>
            <a:ext cx="6096843" cy="2520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06800" indent="-285750" eaLnBrk="1" hangingPunct="1">
              <a:lnSpc>
                <a:spcPct val="120000"/>
              </a:lnSpc>
              <a:buFont typeface="Wingdings" charset="2"/>
              <a:buChar char="n"/>
            </a:pP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Host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I/O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orts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: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FC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or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iSCSI</a:t>
            </a:r>
            <a:endParaRPr lang="en-US" altLang="zh-CN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  <a:p>
            <a:pPr marL="406800" indent="-285750">
              <a:lnSpc>
                <a:spcPct val="120000"/>
              </a:lnSpc>
              <a:buFont typeface="Wingdings" charset="2"/>
              <a:buChar char="n"/>
            </a:pPr>
            <a:r>
              <a:rPr lang="en-US" altLang="zh-CN" dirty="0">
                <a:latin typeface="微软雅黑"/>
                <a:ea typeface="微软雅黑"/>
                <a:cs typeface="微软雅黑"/>
              </a:rPr>
              <a:t>Between the stored image channel with 10GE link, each controller configuration 10GE IO interface card, the optical cross </a:t>
            </a:r>
            <a:r>
              <a:rPr lang="en-US" altLang="zh-CN" dirty="0" smtClean="0">
                <a:latin typeface="微软雅黑"/>
                <a:ea typeface="微软雅黑"/>
                <a:cs typeface="微软雅黑"/>
              </a:rPr>
              <a:t>connect</a:t>
            </a:r>
          </a:p>
          <a:p>
            <a:pPr marL="406800" indent="-285750">
              <a:lnSpc>
                <a:spcPct val="120000"/>
              </a:lnSpc>
              <a:buFont typeface="Wingdings" charset="2"/>
              <a:buChar char="n"/>
            </a:pP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L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ink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length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synchronization distance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)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no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more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than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1KM</a:t>
            </a:r>
          </a:p>
          <a:p>
            <a:pPr marL="406800" indent="-285750" eaLnBrk="1" hangingPunct="1">
              <a:lnSpc>
                <a:spcPct val="120000"/>
              </a:lnSpc>
              <a:buFont typeface="Wingdings" charset="2"/>
              <a:buChar char="n"/>
            </a:pPr>
            <a:r>
              <a:rPr lang="zh-CN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A</a:t>
            </a:r>
            <a:r>
              <a:rPr lang="en-US" altLang="zh-CN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ctive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-Active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storage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solution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in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o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ne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d</a:t>
            </a:r>
            <a:r>
              <a:rPr lang="en-US" altLang="zh-CN" dirty="0" err="1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ata</a:t>
            </a:r>
            <a:r>
              <a:rPr lang="zh-CN" altLang="en-US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enter</a:t>
            </a:r>
            <a:endParaRPr lang="en-US" altLang="zh-CN" dirty="0">
              <a:solidFill>
                <a:srgbClr val="000000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378744" y="1085850"/>
            <a:ext cx="5213200" cy="5367485"/>
            <a:chOff x="251521" y="1287918"/>
            <a:chExt cx="3420418" cy="5192742"/>
          </a:xfrm>
        </p:grpSpPr>
        <p:sp>
          <p:nvSpPr>
            <p:cNvPr id="5" name="圆角矩形 149"/>
            <p:cNvSpPr>
              <a:spLocks noChangeArrowheads="1"/>
            </p:cNvSpPr>
            <p:nvPr/>
          </p:nvSpPr>
          <p:spPr bwMode="auto">
            <a:xfrm>
              <a:off x="251521" y="1287918"/>
              <a:ext cx="3420418" cy="5192742"/>
            </a:xfrm>
            <a:prstGeom prst="roundRect">
              <a:avLst>
                <a:gd name="adj" fmla="val 0"/>
              </a:avLst>
            </a:prstGeom>
            <a:solidFill>
              <a:srgbClr val="E6F0FA"/>
            </a:solidFill>
            <a:ln w="12700" algn="ctr">
              <a:solidFill>
                <a:srgbClr val="5383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kern="0">
                <a:solidFill>
                  <a:srgbClr val="E6F0FA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6" name="TextBox 40"/>
            <p:cNvSpPr txBox="1">
              <a:spLocks noChangeArrowheads="1"/>
            </p:cNvSpPr>
            <p:nvPr/>
          </p:nvSpPr>
          <p:spPr bwMode="auto">
            <a:xfrm>
              <a:off x="1393056" y="1347848"/>
              <a:ext cx="1048053" cy="35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Data</a:t>
              </a:r>
              <a:r>
                <a:rPr lang="zh-CN" altLang="en-US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Center</a:t>
              </a:r>
              <a:endParaRPr lang="zh-CN" altLang="en-US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7" name="Picture 2" descr="侧面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16" y="4599400"/>
              <a:ext cx="74164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侧面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919" y="4644405"/>
              <a:ext cx="74164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3"/>
            <p:cNvSpPr txBox="1">
              <a:spLocks noChangeArrowheads="1"/>
            </p:cNvSpPr>
            <p:nvPr/>
          </p:nvSpPr>
          <p:spPr bwMode="auto">
            <a:xfrm>
              <a:off x="1227599" y="2079122"/>
              <a:ext cx="499277" cy="2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Host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A</a:t>
              </a:r>
              <a:endPara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>
              <a:off x="3089135" y="2079122"/>
              <a:ext cx="491255" cy="2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Host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B</a:t>
              </a:r>
              <a:endParaRPr lang="zh-CN" altLang="en-US" sz="12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pic>
          <p:nvPicPr>
            <p:cNvPr id="11" name="Picture 35" descr="Unix-Server [转换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71" y="1764085"/>
              <a:ext cx="684316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5" descr="Unix-Server [转换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684" y="1779851"/>
              <a:ext cx="684316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715" descr="通用交换机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813" y="3348261"/>
              <a:ext cx="713533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721" descr="通用交换机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11" y="3348261"/>
              <a:ext cx="75025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连接符 14"/>
            <p:cNvCxnSpPr>
              <a:stCxn id="11" idx="2"/>
              <a:endCxn id="14" idx="0"/>
            </p:cNvCxnSpPr>
            <p:nvPr/>
          </p:nvCxnSpPr>
          <p:spPr>
            <a:xfrm>
              <a:off x="895929" y="2574176"/>
              <a:ext cx="16911" cy="77408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2"/>
              <a:endCxn id="7" idx="0"/>
            </p:cNvCxnSpPr>
            <p:nvPr/>
          </p:nvCxnSpPr>
          <p:spPr>
            <a:xfrm>
              <a:off x="913384" y="3779662"/>
              <a:ext cx="4761" cy="82011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2"/>
              <a:endCxn id="8" idx="0"/>
            </p:cNvCxnSpPr>
            <p:nvPr/>
          </p:nvCxnSpPr>
          <p:spPr>
            <a:xfrm>
              <a:off x="2775170" y="3779662"/>
              <a:ext cx="6349" cy="86444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12" idx="2"/>
              <a:endCxn id="13" idx="0"/>
            </p:cNvCxnSpPr>
            <p:nvPr/>
          </p:nvCxnSpPr>
          <p:spPr>
            <a:xfrm>
              <a:off x="2762842" y="2589941"/>
              <a:ext cx="12738" cy="75831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53"/>
            <p:cNvSpPr txBox="1">
              <a:spLocks noChangeArrowheads="1"/>
            </p:cNvSpPr>
            <p:nvPr/>
          </p:nvSpPr>
          <p:spPr bwMode="auto">
            <a:xfrm>
              <a:off x="1257791" y="2484165"/>
              <a:ext cx="10744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FC/iSCSI</a:t>
              </a:r>
              <a:endParaRPr lang="zh-CN" altLang="en-US" sz="160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0" name="Cloud"/>
            <p:cNvSpPr>
              <a:spLocks noChangeAspect="1" noEditPoints="1" noChangeArrowheads="1"/>
            </p:cNvSpPr>
            <p:nvPr/>
          </p:nvSpPr>
          <p:spPr bwMode="auto">
            <a:xfrm>
              <a:off x="537711" y="4878427"/>
              <a:ext cx="793929" cy="544633"/>
            </a:xfrm>
            <a:prstGeom prst="can">
              <a:avLst>
                <a:gd name="adj" fmla="val 25199"/>
              </a:avLst>
            </a:pr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 smtClean="0">
                  <a:solidFill>
                    <a:schemeClr val="accent2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Production</a:t>
              </a:r>
              <a:endParaRPr lang="zh-CN" altLang="zh-CN" sz="1400" b="1" dirty="0">
                <a:solidFill>
                  <a:schemeClr val="accent2">
                    <a:lumMod val="75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2266864" y="4878437"/>
              <a:ext cx="675075" cy="544272"/>
            </a:xfrm>
            <a:prstGeom prst="can">
              <a:avLst>
                <a:gd name="adj" fmla="val 2519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Mirror</a:t>
              </a:r>
              <a:endParaRPr lang="zh-CN" altLang="zh-CN" sz="1400" b="1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  <p:cxnSp>
          <p:nvCxnSpPr>
            <p:cNvPr id="22" name="直接连接符 21"/>
            <p:cNvCxnSpPr>
              <a:stCxn id="20" idx="4"/>
              <a:endCxn id="21" idx="2"/>
            </p:cNvCxnSpPr>
            <p:nvPr/>
          </p:nvCxnSpPr>
          <p:spPr>
            <a:xfrm flipV="1">
              <a:off x="1331640" y="5150573"/>
              <a:ext cx="935224" cy="17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57"/>
            <p:cNvSpPr txBox="1">
              <a:spLocks noChangeArrowheads="1"/>
            </p:cNvSpPr>
            <p:nvPr/>
          </p:nvSpPr>
          <p:spPr bwMode="auto">
            <a:xfrm>
              <a:off x="1408412" y="4815475"/>
              <a:ext cx="670613" cy="387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M</a:t>
              </a:r>
              <a:r>
                <a:rPr lang="en-US" altLang="zh-CN" sz="2000" b="1" dirty="0" err="1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irror</a:t>
              </a:r>
              <a:endParaRPr lang="zh-CN" altLang="en-US" sz="20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4" name="TextBox 58"/>
            <p:cNvSpPr txBox="1">
              <a:spLocks noChangeArrowheads="1"/>
            </p:cNvSpPr>
            <p:nvPr/>
          </p:nvSpPr>
          <p:spPr bwMode="auto">
            <a:xfrm>
              <a:off x="1470826" y="5186503"/>
              <a:ext cx="386179" cy="2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10GE</a:t>
              </a:r>
              <a:endParaRPr lang="zh-CN" altLang="en-US" sz="120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5" name="TextBox 117"/>
            <p:cNvSpPr txBox="1">
              <a:spLocks noChangeArrowheads="1"/>
            </p:cNvSpPr>
            <p:nvPr/>
          </p:nvSpPr>
          <p:spPr bwMode="auto">
            <a:xfrm>
              <a:off x="532124" y="6167608"/>
              <a:ext cx="647459" cy="2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b="1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Engine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A</a:t>
              </a:r>
              <a:endParaRPr lang="zh-CN" altLang="en-US" sz="12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6" name="TextBox 118"/>
            <p:cNvSpPr txBox="1">
              <a:spLocks noChangeArrowheads="1"/>
            </p:cNvSpPr>
            <p:nvPr/>
          </p:nvSpPr>
          <p:spPr bwMode="auto">
            <a:xfrm>
              <a:off x="2415367" y="6167608"/>
              <a:ext cx="566550" cy="26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Engine</a:t>
              </a:r>
              <a:r>
                <a:rPr lang="zh-CN" altLang="en-US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200" b="1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B</a:t>
              </a:r>
              <a:endParaRPr lang="zh-CN" altLang="en-US" sz="1200" b="1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cxnSp>
          <p:nvCxnSpPr>
            <p:cNvPr id="27" name="直接连接符 26"/>
            <p:cNvCxnSpPr>
              <a:stCxn id="11" idx="2"/>
              <a:endCxn id="13" idx="0"/>
            </p:cNvCxnSpPr>
            <p:nvPr/>
          </p:nvCxnSpPr>
          <p:spPr>
            <a:xfrm>
              <a:off x="895929" y="2574176"/>
              <a:ext cx="1879651" cy="77408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2" idx="2"/>
              <a:endCxn id="14" idx="0"/>
            </p:cNvCxnSpPr>
            <p:nvPr/>
          </p:nvCxnSpPr>
          <p:spPr>
            <a:xfrm flipH="1">
              <a:off x="912840" y="2589941"/>
              <a:ext cx="1850002" cy="75831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14" idx="2"/>
              <a:endCxn id="8" idx="0"/>
            </p:cNvCxnSpPr>
            <p:nvPr/>
          </p:nvCxnSpPr>
          <p:spPr>
            <a:xfrm>
              <a:off x="913384" y="3779662"/>
              <a:ext cx="1868135" cy="86444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3" idx="2"/>
              <a:endCxn id="7" idx="0"/>
            </p:cNvCxnSpPr>
            <p:nvPr/>
          </p:nvCxnSpPr>
          <p:spPr>
            <a:xfrm flipH="1">
              <a:off x="918145" y="3779662"/>
              <a:ext cx="1857025" cy="82011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 60"/>
          <p:cNvGrpSpPr/>
          <p:nvPr/>
        </p:nvGrpSpPr>
        <p:grpSpPr>
          <a:xfrm>
            <a:off x="6000752" y="1085850"/>
            <a:ext cx="5683249" cy="2959100"/>
            <a:chOff x="6000752" y="1085850"/>
            <a:chExt cx="5683249" cy="2959100"/>
          </a:xfrm>
        </p:grpSpPr>
        <p:grpSp>
          <p:nvGrpSpPr>
            <p:cNvPr id="31" name="组合 3"/>
            <p:cNvGrpSpPr>
              <a:grpSpLocks/>
            </p:cNvGrpSpPr>
            <p:nvPr/>
          </p:nvGrpSpPr>
          <p:grpSpPr bwMode="auto">
            <a:xfrm>
              <a:off x="6000752" y="1085850"/>
              <a:ext cx="5683249" cy="2959100"/>
              <a:chOff x="4499992" y="1082623"/>
              <a:chExt cx="4262336" cy="295232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52479" y="1583125"/>
                <a:ext cx="1971628" cy="1444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4661913" y="1963252"/>
                <a:ext cx="1252507" cy="272425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C55A11"/>
                    </a:solidFill>
                    <a:latin typeface="微软雅黑"/>
                    <a:ea typeface="微软雅黑"/>
                    <a:cs typeface="微软雅黑"/>
                  </a:rPr>
                  <a:t>SP1</a:t>
                </a:r>
                <a:endParaRPr lang="zh-CN" altLang="en-US" b="1" dirty="0">
                  <a:solidFill>
                    <a:srgbClr val="C55A11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661913" y="2618973"/>
                <a:ext cx="1252507" cy="270842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altLang="zh-CN" b="1" dirty="0">
                    <a:solidFill>
                      <a:srgbClr val="C55A11"/>
                    </a:solidFill>
                    <a:latin typeface="微软雅黑"/>
                    <a:ea typeface="微软雅黑"/>
                    <a:cs typeface="微软雅黑"/>
                  </a:rPr>
                  <a:t>SP2</a:t>
                </a:r>
                <a:endParaRPr lang="zh-CN" altLang="en-US" b="1" dirty="0">
                  <a:solidFill>
                    <a:srgbClr val="C55A11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7166929" y="1963252"/>
                <a:ext cx="1254095" cy="272425"/>
              </a:xfrm>
              <a:prstGeom prst="roundRect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微软雅黑"/>
                    <a:ea typeface="微软雅黑"/>
                    <a:cs typeface="微软雅黑"/>
                  </a:rPr>
                  <a:t>SP1</a:t>
                </a:r>
                <a:endPara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7166929" y="2618973"/>
                <a:ext cx="1254095" cy="270842"/>
              </a:xfrm>
              <a:prstGeom prst="roundRect">
                <a:avLst/>
              </a:prstGeom>
              <a:noFill/>
              <a:ln w="19050" cmpd="sng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微软雅黑"/>
                    <a:ea typeface="微软雅黑"/>
                    <a:cs typeface="微软雅黑"/>
                  </a:rPr>
                  <a:t>SP2</a:t>
                </a:r>
                <a:endPara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cxnSp>
            <p:nvCxnSpPr>
              <p:cNvPr id="37" name="直接箭头连接符 36"/>
              <p:cNvCxnSpPr>
                <a:stCxn id="33" idx="3"/>
                <a:endCxn id="35" idx="1"/>
              </p:cNvCxnSpPr>
              <p:nvPr/>
            </p:nvCxnSpPr>
            <p:spPr>
              <a:xfrm>
                <a:off x="5914420" y="2099465"/>
                <a:ext cx="1252508" cy="1584"/>
              </a:xfrm>
              <a:prstGeom prst="straightConnector1">
                <a:avLst/>
              </a:prstGeom>
              <a:ln w="31750">
                <a:solidFill>
                  <a:srgbClr val="2F559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>
                <a:stCxn id="33" idx="3"/>
                <a:endCxn id="36" idx="1"/>
              </p:cNvCxnSpPr>
              <p:nvPr/>
            </p:nvCxnSpPr>
            <p:spPr>
              <a:xfrm>
                <a:off x="5914420" y="2099465"/>
                <a:ext cx="1252508" cy="654137"/>
              </a:xfrm>
              <a:prstGeom prst="straightConnector1">
                <a:avLst/>
              </a:prstGeom>
              <a:ln w="31750">
                <a:solidFill>
                  <a:srgbClr val="2F559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>
                <a:stCxn id="34" idx="3"/>
                <a:endCxn id="35" idx="1"/>
              </p:cNvCxnSpPr>
              <p:nvPr/>
            </p:nvCxnSpPr>
            <p:spPr>
              <a:xfrm flipV="1">
                <a:off x="5914420" y="2099465"/>
                <a:ext cx="1252508" cy="654137"/>
              </a:xfrm>
              <a:prstGeom prst="straightConnector1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34" idx="3"/>
                <a:endCxn id="36" idx="1"/>
              </p:cNvCxnSpPr>
              <p:nvPr/>
            </p:nvCxnSpPr>
            <p:spPr>
              <a:xfrm>
                <a:off x="5914420" y="2753602"/>
                <a:ext cx="1252508" cy="0"/>
              </a:xfrm>
              <a:prstGeom prst="straightConnector1">
                <a:avLst/>
              </a:prstGeom>
              <a:ln w="31750">
                <a:solidFill>
                  <a:srgbClr val="2F559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/>
              <p:cNvSpPr/>
              <p:nvPr/>
            </p:nvSpPr>
            <p:spPr>
              <a:xfrm>
                <a:off x="4499992" y="1519769"/>
                <a:ext cx="1554125" cy="22966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025644" y="1515019"/>
                <a:ext cx="1555713" cy="20273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742873" y="1519770"/>
                <a:ext cx="923903" cy="220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Engine</a:t>
                </a:r>
                <a:r>
                  <a:rPr lang="zh-CN" altLang="en-US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A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366949" y="1515019"/>
                <a:ext cx="922315" cy="218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Engine</a:t>
                </a:r>
                <a:r>
                  <a:rPr lang="zh-CN" altLang="en-US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B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cxnSp>
            <p:nvCxnSpPr>
              <p:cNvPr id="45" name="直接箭头连接符 44"/>
              <p:cNvCxnSpPr>
                <a:stCxn id="33" idx="2"/>
                <a:endCxn id="34" idx="0"/>
              </p:cNvCxnSpPr>
              <p:nvPr/>
            </p:nvCxnSpPr>
            <p:spPr>
              <a:xfrm>
                <a:off x="5287373" y="2235677"/>
                <a:ext cx="0" cy="383296"/>
              </a:xfrm>
              <a:prstGeom prst="straightConnector1">
                <a:avLst/>
              </a:prstGeom>
              <a:ln w="28575"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7803501" y="2232510"/>
                <a:ext cx="0" cy="383296"/>
              </a:xfrm>
              <a:prstGeom prst="straightConnector1">
                <a:avLst/>
              </a:prstGeom>
              <a:ln w="28575">
                <a:solidFill>
                  <a:srgbClr val="66006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/>
              <p:cNvSpPr/>
              <p:nvPr/>
            </p:nvSpPr>
            <p:spPr>
              <a:xfrm>
                <a:off x="7887637" y="3596219"/>
                <a:ext cx="874691" cy="220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10GE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7595544" y="3705505"/>
                <a:ext cx="292093" cy="0"/>
              </a:xfrm>
              <a:prstGeom prst="line">
                <a:avLst/>
              </a:prstGeom>
              <a:ln w="28575">
                <a:solidFill>
                  <a:srgbClr val="2F55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矩形 48"/>
              <p:cNvSpPr/>
              <p:nvPr/>
            </p:nvSpPr>
            <p:spPr>
              <a:xfrm>
                <a:off x="7887637" y="3816376"/>
                <a:ext cx="874691" cy="218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PCI-E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7595544" y="3925663"/>
                <a:ext cx="292093" cy="0"/>
              </a:xfrm>
              <a:prstGeom prst="lin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742873" y="3098846"/>
                <a:ext cx="1016657" cy="464687"/>
              </a:xfrm>
              <a:prstGeom prst="can">
                <a:avLst>
                  <a:gd name="adj" fmla="val 25000"/>
                </a:avLst>
              </a:prstGeom>
              <a:noFill/>
              <a:ln w="1905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400" dirty="0" smtClean="0">
                    <a:solidFill>
                      <a:srgbClr val="C55A11"/>
                    </a:solidFill>
                    <a:latin typeface="微软雅黑"/>
                    <a:ea typeface="微软雅黑"/>
                    <a:cs typeface="微软雅黑"/>
                  </a:rPr>
                  <a:t>Production</a:t>
                </a:r>
                <a:endParaRPr lang="zh-CN" altLang="en-US" sz="1400" dirty="0">
                  <a:solidFill>
                    <a:srgbClr val="C55A11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191569" y="1726155"/>
                <a:ext cx="684854" cy="2394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Private</a:t>
                </a:r>
              </a:p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000000"/>
                    </a:solidFill>
                    <a:latin typeface="微软雅黑"/>
                    <a:ea typeface="微软雅黑"/>
                    <a:cs typeface="微软雅黑"/>
                  </a:rPr>
                  <a:t>Network</a:t>
                </a:r>
                <a:endPara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  <p:sp>
            <p:nvSpPr>
              <p:cNvPr id="54" name="TextBox 124"/>
              <p:cNvSpPr txBox="1">
                <a:spLocks noChangeArrowheads="1"/>
              </p:cNvSpPr>
              <p:nvPr/>
            </p:nvSpPr>
            <p:spPr bwMode="auto">
              <a:xfrm>
                <a:off x="4914407" y="1082623"/>
                <a:ext cx="3334383" cy="33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 smtClean="0">
                    <a:latin typeface="微软雅黑"/>
                    <a:ea typeface="微软雅黑"/>
                    <a:cs typeface="微软雅黑"/>
                  </a:rPr>
                  <a:t>Mirror </a:t>
                </a:r>
                <a:r>
                  <a:rPr lang="en-US" altLang="zh-CN" sz="1600" dirty="0">
                    <a:latin typeface="微软雅黑"/>
                    <a:ea typeface="微软雅黑"/>
                    <a:cs typeface="微软雅黑"/>
                  </a:rPr>
                  <a:t>connection between control </a:t>
                </a:r>
                <a:r>
                  <a:rPr lang="en-US" altLang="zh-CN" sz="1600" dirty="0" smtClean="0">
                    <a:latin typeface="微软雅黑"/>
                    <a:ea typeface="微软雅黑"/>
                    <a:cs typeface="微软雅黑"/>
                  </a:rPr>
                  <a:t>engines</a:t>
                </a:r>
                <a:endParaRPr lang="zh-CN" altLang="en-US" sz="16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endParaRPr>
              </a:p>
            </p:txBody>
          </p:sp>
        </p:grpSp>
        <p:sp>
          <p:nvSpPr>
            <p:cNvPr id="60" name="Cloud"/>
            <p:cNvSpPr>
              <a:spLocks noChangeAspect="1" noEditPoints="1" noChangeArrowheads="1"/>
            </p:cNvSpPr>
            <p:nvPr/>
          </p:nvSpPr>
          <p:spPr bwMode="auto">
            <a:xfrm>
              <a:off x="9823452" y="2996952"/>
              <a:ext cx="1129077" cy="461520"/>
            </a:xfrm>
            <a:prstGeom prst="can">
              <a:avLst>
                <a:gd name="adj" fmla="val 25199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Mirror</a:t>
              </a:r>
              <a:endParaRPr lang="zh-CN" altLang="zh-CN" sz="1400" b="1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2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173640" cy="583474"/>
          </a:xfrm>
        </p:spPr>
        <p:txBody>
          <a:bodyPr/>
          <a:lstStyle/>
          <a:p>
            <a:r>
              <a:rPr lang="en-US" altLang="zh-CN" dirty="0"/>
              <a:t>DS800-G25 improve the virtualization efficiency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72663" y="1133687"/>
            <a:ext cx="4008516" cy="3331231"/>
            <a:chOff x="357158" y="855217"/>
            <a:chExt cx="3714776" cy="4364292"/>
          </a:xfrm>
        </p:grpSpPr>
        <p:pic>
          <p:nvPicPr>
            <p:cNvPr id="4" name="Picture 8" descr="ICON_Server_flat_Q408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5" y="2641177"/>
              <a:ext cx="2476517" cy="3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3" y="3429000"/>
              <a:ext cx="1584971" cy="17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31"/>
            <p:cNvGrpSpPr/>
            <p:nvPr/>
          </p:nvGrpSpPr>
          <p:grpSpPr>
            <a:xfrm>
              <a:off x="357158" y="855217"/>
              <a:ext cx="3714776" cy="1714339"/>
              <a:chOff x="2143108" y="-134085"/>
              <a:chExt cx="3869828" cy="3911544"/>
            </a:xfrm>
          </p:grpSpPr>
          <p:pic>
            <p:nvPicPr>
              <p:cNvPr id="12" name="Picture 2" descr="C:\Users\Abject-3D\Desktop\VMWare Files\FINAL diagrams\Basic Virtualization\3D PNGs\DGRM_VirtualSMP_Q210_Comm_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-134085"/>
                <a:ext cx="942975" cy="2416114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Users\Abject-3D\Desktop\VMWare Files\FINAL diagrams\Basic Virtualization\3D PNGs\DGRM_VirtualSMP_Q210_Comm_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18726" y="-134085"/>
                <a:ext cx="942975" cy="2416114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Users\Abject-3D\Desktop\VMWare Files\FINAL diagrams\Basic Virtualization\3D PNGs\DGRM_VirtualSMP_Q210_Comm_2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94344" y="-134085"/>
                <a:ext cx="942975" cy="2416114"/>
              </a:xfrm>
              <a:prstGeom prst="rect">
                <a:avLst/>
              </a:prstGeom>
              <a:noFill/>
            </p:spPr>
          </p:pic>
          <p:pic>
            <p:nvPicPr>
              <p:cNvPr id="15" name="Picture 5" descr="C:\Users\Abject-3D\Desktop\VMWare Files\FINAL diagrams\Basic Virtualization\3D PNGs\DGRM_VirtualSMP_Q210_Comm_3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69961" y="-134085"/>
                <a:ext cx="942975" cy="2416113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Users\Abject-3D\Desktop\VMWare Files\FINAL diagrams\Basic Virtualization\3D PNGs\DGRM_VirtualSMP_Q210_Comm_4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35858" y="3045901"/>
                <a:ext cx="3676650" cy="731558"/>
              </a:xfrm>
              <a:prstGeom prst="rect">
                <a:avLst/>
              </a:prstGeom>
              <a:noFill/>
            </p:spPr>
          </p:pic>
          <p:sp>
            <p:nvSpPr>
              <p:cNvPr id="17" name="Rounded Rectangle 44"/>
              <p:cNvSpPr/>
              <p:nvPr/>
            </p:nvSpPr>
            <p:spPr bwMode="auto">
              <a:xfrm>
                <a:off x="2171638" y="2332313"/>
                <a:ext cx="3823034" cy="712928"/>
              </a:xfrm>
              <a:prstGeom prst="roundRect">
                <a:avLst/>
              </a:prstGeom>
              <a:gradFill>
                <a:gsLst>
                  <a:gs pos="0">
                    <a:srgbClr val="037BB1"/>
                  </a:gs>
                  <a:gs pos="83000">
                    <a:srgbClr val="0383BD">
                      <a:alpha val="64000"/>
                    </a:srgbClr>
                  </a:gs>
                </a:gsLst>
              </a:gradFill>
              <a:ln w="127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31750" h="635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lang="en-US" sz="9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VMware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ESXi</a:t>
                </a:r>
                <a:r>
                  <a:rPr lang="en-US" sz="9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&amp; ESX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lang="en-US" sz="9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Virtual SMP</a:t>
                </a:r>
              </a:p>
            </p:txBody>
          </p:sp>
        </p:grpSp>
        <p:pic>
          <p:nvPicPr>
            <p:cNvPr id="7" name="Picture 6" descr="C:\Users\Abject-3D\Desktop\VMWare Files\FINAL diagrams\Basic Virtualization\3D PNGs\DGRM_VirtualSMP_Q210_Comm_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3070898"/>
              <a:ext cx="2549144" cy="508509"/>
            </a:xfrm>
            <a:prstGeom prst="rect">
              <a:avLst/>
            </a:prstGeom>
            <a:noFill/>
          </p:spPr>
        </p:pic>
        <p:pic>
          <p:nvPicPr>
            <p:cNvPr id="8" name="Picture 13" descr="ICON_Storage_1up_Q308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8728" y="3787102"/>
              <a:ext cx="297182" cy="36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ICON_Storage_1up_Q308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14546" y="4503306"/>
              <a:ext cx="297182" cy="36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上弧形箭头 9"/>
            <p:cNvSpPr/>
            <p:nvPr/>
          </p:nvSpPr>
          <p:spPr bwMode="auto">
            <a:xfrm rot="2332788">
              <a:off x="1773642" y="3326159"/>
              <a:ext cx="1186229" cy="1065128"/>
            </a:xfrm>
            <a:prstGeom prst="curvedDownArrow">
              <a:avLst/>
            </a:prstGeom>
            <a:solidFill>
              <a:srgbClr val="0070C0">
                <a:alpha val="57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 rot="1028207">
              <a:off x="1689386" y="1964157"/>
              <a:ext cx="1115128" cy="2428346"/>
            </a:xfrm>
            <a:custGeom>
              <a:avLst/>
              <a:gdLst>
                <a:gd name="connsiteX0" fmla="*/ 0 w 3308466"/>
                <a:gd name="connsiteY0" fmla="*/ 2529840 h 2845723"/>
                <a:gd name="connsiteX1" fmla="*/ 1147157 w 3308466"/>
                <a:gd name="connsiteY1" fmla="*/ 52647 h 2845723"/>
                <a:gd name="connsiteX2" fmla="*/ 3308466 w 3308466"/>
                <a:gd name="connsiteY2" fmla="*/ 2845723 h 2845723"/>
                <a:gd name="connsiteX3" fmla="*/ 3308466 w 3308466"/>
                <a:gd name="connsiteY3" fmla="*/ 2845723 h 28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8466" h="2845723">
                  <a:moveTo>
                    <a:pt x="0" y="2529840"/>
                  </a:moveTo>
                  <a:cubicBezTo>
                    <a:pt x="297873" y="1264920"/>
                    <a:pt x="595746" y="0"/>
                    <a:pt x="1147157" y="52647"/>
                  </a:cubicBezTo>
                  <a:cubicBezTo>
                    <a:pt x="1698568" y="105294"/>
                    <a:pt x="3308466" y="2845723"/>
                    <a:pt x="3308466" y="2845723"/>
                  </a:cubicBezTo>
                  <a:lnTo>
                    <a:pt x="3308466" y="2845723"/>
                  </a:lnTo>
                </a:path>
              </a:pathLst>
            </a:custGeom>
            <a:noFill/>
            <a:ln w="349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1150" y="4653136"/>
            <a:ext cx="56166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marR="0" lvl="0" indent="-285750">
              <a:lnSpc>
                <a:spcPct val="12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Support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VAAI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feature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Full copy, quick reset, intelligent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lock</a:t>
            </a:r>
          </a:p>
          <a:p>
            <a:pPr marL="285750" marR="0" lvl="0" indent="-285750">
              <a:lnSpc>
                <a:spcPct val="12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Acceleration of the operation of the virtual machine, such as clone, migration and initialization of the storage layer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023993" y="1117157"/>
            <a:ext cx="5760640" cy="72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times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Performance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Acceleration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On</a:t>
            </a:r>
            <a:endParaRPr lang="zh-CN" altLang="en-US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45694"/>
              </p:ext>
            </p:extLst>
          </p:nvPr>
        </p:nvGraphicFramePr>
        <p:xfrm>
          <a:off x="5578439" y="1953000"/>
          <a:ext cx="6494225" cy="39179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08293"/>
                <a:gridCol w="1174109"/>
                <a:gridCol w="1584176"/>
                <a:gridCol w="1264741"/>
                <a:gridCol w="1662906"/>
              </a:tblGrid>
              <a:tr h="631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Pro.</a:t>
                      </a:r>
                      <a:endParaRPr lang="zh-CN" sz="1800" kern="100" dirty="0">
                        <a:solidFill>
                          <a:srgbClr val="FEFFE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Action</a:t>
                      </a:r>
                      <a:endParaRPr lang="zh-CN" sz="1800" kern="100" dirty="0">
                        <a:solidFill>
                          <a:srgbClr val="FEFFE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0" kern="0" dirty="0" smtClean="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lang="en-US" altLang="zh-CN" sz="1800" b="0" kern="0" dirty="0" smtClean="0">
                          <a:solidFill>
                            <a:schemeClr val="dk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Acceleration</a:t>
                      </a:r>
                      <a:endParaRPr lang="zh-CN" sz="1800" b="1" kern="0" dirty="0">
                        <a:solidFill>
                          <a:srgbClr val="FEFFE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Time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(</a:t>
                      </a: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Second</a:t>
                      </a: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)</a:t>
                      </a:r>
                      <a:endParaRPr lang="zh-CN" sz="1800" kern="100" dirty="0">
                        <a:solidFill>
                          <a:srgbClr val="FEFFE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Bandwidth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(MB/s)</a:t>
                      </a:r>
                      <a:endParaRPr lang="zh-CN" sz="1800" kern="100" dirty="0">
                        <a:solidFill>
                          <a:srgbClr val="FEFFE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</a:tr>
              <a:tr h="41077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1GbE</a:t>
                      </a: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lang="en-US" sz="1800" kern="0" dirty="0" err="1">
                          <a:latin typeface="微软雅黑"/>
                          <a:ea typeface="微软雅黑"/>
                          <a:cs typeface="微软雅黑"/>
                        </a:rPr>
                        <a:t>iSCSI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Clone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On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微软雅黑"/>
                          <a:ea typeface="微软雅黑"/>
                          <a:cs typeface="微软雅黑"/>
                        </a:rPr>
                        <a:t>586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87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Off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微软雅黑"/>
                          <a:ea typeface="微软雅黑"/>
                          <a:cs typeface="微软雅黑"/>
                        </a:rPr>
                        <a:t>8871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5.8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微软雅黑"/>
                          <a:ea typeface="微软雅黑"/>
                          <a:cs typeface="微软雅黑"/>
                        </a:rPr>
                        <a:t>vMotion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On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微软雅黑"/>
                          <a:ea typeface="微软雅黑"/>
                          <a:cs typeface="微软雅黑"/>
                        </a:rPr>
                        <a:t>649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79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rgbClr val="DEEBF7"/>
                    </a:solidFill>
                  </a:tcPr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Off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微软雅黑"/>
                          <a:ea typeface="微软雅黑"/>
                          <a:cs typeface="微软雅黑"/>
                        </a:rPr>
                        <a:t>7436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7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</a:tr>
              <a:tr h="41077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8Gb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FC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Clone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On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微软雅黑"/>
                          <a:ea typeface="微软雅黑"/>
                          <a:cs typeface="微软雅黑"/>
                        </a:rPr>
                        <a:t>120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427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Off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微软雅黑"/>
                          <a:ea typeface="微软雅黑"/>
                          <a:cs typeface="微软雅黑"/>
                        </a:rPr>
                        <a:t>328</a:t>
                      </a:r>
                      <a:endParaRPr lang="zh-CN" sz="1800" kern="1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156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latin typeface="微软雅黑"/>
                          <a:ea typeface="微软雅黑"/>
                          <a:cs typeface="微软雅黑"/>
                        </a:rPr>
                        <a:t>vMotion</a:t>
                      </a:r>
                      <a:endParaRPr lang="zh-CN" alt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On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微软雅黑"/>
                          <a:ea typeface="微软雅黑"/>
                          <a:cs typeface="微软雅黑"/>
                        </a:rPr>
                        <a:t>110</a:t>
                      </a:r>
                      <a:endParaRPr lang="zh-CN" sz="1800" kern="1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465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7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Off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latin typeface="微软雅黑"/>
                          <a:ea typeface="微软雅黑"/>
                          <a:cs typeface="微软雅黑"/>
                        </a:rPr>
                        <a:t>332</a:t>
                      </a:r>
                      <a:endParaRPr lang="zh-CN" sz="1800" kern="1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latin typeface="微软雅黑"/>
                          <a:ea typeface="微软雅黑"/>
                          <a:cs typeface="微软雅黑"/>
                        </a:rPr>
                        <a:t>155</a:t>
                      </a:r>
                      <a:endParaRPr lang="zh-CN" sz="1800" kern="100" dirty="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0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DS800-G25 SSD Cache </a:t>
            </a:r>
            <a:r>
              <a:rPr lang="en-US" altLang="en-US" dirty="0" smtClean="0">
                <a:latin typeface="微软雅黑"/>
                <a:ea typeface="微软雅黑"/>
                <a:cs typeface="微软雅黑"/>
              </a:rPr>
              <a:t>Acceleration</a:t>
            </a: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200" y="4543961"/>
            <a:ext cx="55686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times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pe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rformance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40680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Before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IOPS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less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than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1,500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40680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fter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(200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GB)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IOPS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over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40,000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9054" y="1402785"/>
            <a:ext cx="364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evel-2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example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406" y="1402785"/>
            <a:ext cx="364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evel-1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example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350" y="4543961"/>
            <a:ext cx="52365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times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performance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40680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IOPS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less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than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3,800</a:t>
            </a:r>
          </a:p>
          <a:p>
            <a:pPr marL="40680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20GB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IOPS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over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150,000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4214102839"/>
              </p:ext>
            </p:extLst>
          </p:nvPr>
        </p:nvGraphicFramePr>
        <p:xfrm>
          <a:off x="6387864" y="2143636"/>
          <a:ext cx="5568619" cy="21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接连接符 8"/>
          <p:cNvCxnSpPr/>
          <p:nvPr/>
        </p:nvCxnSpPr>
        <p:spPr>
          <a:xfrm flipH="1">
            <a:off x="10311275" y="2564904"/>
            <a:ext cx="9195" cy="1494752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282" y="2204864"/>
            <a:ext cx="24194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98" y="2204864"/>
            <a:ext cx="23867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0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DS800-G25 </a:t>
            </a:r>
            <a:r>
              <a:rPr lang="zh-CN" altLang="en-US" dirty="0" smtClean="0"/>
              <a:t>P</a:t>
            </a:r>
            <a:r>
              <a:rPr lang="zh-CN" altLang="zh-CN" dirty="0" smtClean="0"/>
              <a:t>o</a:t>
            </a:r>
            <a:r>
              <a:rPr lang="en-US" altLang="zh-CN" dirty="0" err="1" smtClean="0"/>
              <a:t>werful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Raid</a:t>
            </a:r>
            <a:r>
              <a:rPr lang="zh-CN" altLang="en-US" dirty="0" smtClean="0"/>
              <a:t> </a:t>
            </a:r>
            <a:r>
              <a:rPr lang="en-US" altLang="zh-CN" dirty="0" smtClean="0"/>
              <a:t>2.0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25627" y="3720173"/>
            <a:ext cx="122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Storage Pool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9318" y="443991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RAID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Resource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915" y="230105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LUN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Virtualization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5497" y="6248346"/>
            <a:ext cx="10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H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igh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-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speed</a:t>
            </a:r>
          </a:p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8613797" y="2099012"/>
            <a:ext cx="1011027" cy="756269"/>
          </a:xfrm>
          <a:prstGeom prst="can">
            <a:avLst>
              <a:gd name="adj" fmla="val 25000"/>
            </a:avLst>
          </a:prstGeom>
          <a:solidFill>
            <a:srgbClr val="CC99FF"/>
          </a:solidFill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686013" y="2351020"/>
            <a:ext cx="216648" cy="10083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974879" y="2351020"/>
            <a:ext cx="216648" cy="10083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263743" y="2351020"/>
            <a:ext cx="216648" cy="100836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686013" y="2502274"/>
            <a:ext cx="216648" cy="10083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974879" y="2502274"/>
            <a:ext cx="216648" cy="10083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263743" y="2502274"/>
            <a:ext cx="216648" cy="10083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686013" y="2653527"/>
            <a:ext cx="216648" cy="100836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974879" y="2653527"/>
            <a:ext cx="216648" cy="100836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263743" y="2653527"/>
            <a:ext cx="216648" cy="10083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013" y="2099012"/>
            <a:ext cx="8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LUN0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751643" y="3133307"/>
            <a:ext cx="4906896" cy="979647"/>
          </a:xfrm>
          <a:prstGeom prst="ellipse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10003419" y="3376692"/>
            <a:ext cx="1110557" cy="513148"/>
          </a:xfrm>
          <a:prstGeom prst="roundRect">
            <a:avLst/>
          </a:prstGeom>
          <a:solidFill>
            <a:srgbClr val="3366FF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8646376" y="3366604"/>
            <a:ext cx="1143008" cy="535487"/>
          </a:xfrm>
          <a:prstGeom prst="roundRect">
            <a:avLst/>
          </a:prstGeom>
          <a:solidFill>
            <a:srgbClr val="FFC000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7298113" y="3366604"/>
            <a:ext cx="1098388" cy="535487"/>
          </a:xfrm>
          <a:prstGeom prst="roundRect">
            <a:avLst/>
          </a:prstGeom>
          <a:solidFill>
            <a:srgbClr val="FF0000">
              <a:alpha val="2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1256" y="3768713"/>
            <a:ext cx="1588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Tie0:SSD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6705" y="3775781"/>
            <a:ext cx="173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Tie1:SAS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4633" y="3768632"/>
            <a:ext cx="173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Tie2: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442135" y="341328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7728233" y="341328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8013957" y="341328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7442135" y="355323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728233" y="355323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8013957" y="3553238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7442135" y="3693185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728233" y="3693185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8013957" y="3693185"/>
            <a:ext cx="214415" cy="93301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8826955" y="341328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9112867" y="341328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9398735" y="341328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8826955" y="355323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112867" y="355323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9398735" y="3553238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8826955" y="3693185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9112867" y="3693185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9398735" y="3693185"/>
            <a:ext cx="214415" cy="9330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0184927" y="341328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10471019" y="341328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10756907" y="341328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10184927" y="355323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10471019" y="355323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10756907" y="3553238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184927" y="3693185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10471019" y="3693185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10756907" y="3693185"/>
            <a:ext cx="214415" cy="93301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2" name="AutoShape 89"/>
          <p:cNvSpPr>
            <a:spLocks noChangeArrowheads="1"/>
          </p:cNvSpPr>
          <p:nvPr/>
        </p:nvSpPr>
        <p:spPr bwMode="gray">
          <a:xfrm>
            <a:off x="7467510" y="4339117"/>
            <a:ext cx="880341" cy="350540"/>
          </a:xfrm>
          <a:prstGeom prst="can">
            <a:avLst>
              <a:gd name="adj" fmla="val 28561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RAID10</a:t>
            </a:r>
            <a:endParaRPr lang="zh-CN" altLang="zh-CN" sz="12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3" name="AutoShape 89"/>
          <p:cNvSpPr>
            <a:spLocks noChangeArrowheads="1"/>
          </p:cNvSpPr>
          <p:nvPr/>
        </p:nvSpPr>
        <p:spPr bwMode="gray">
          <a:xfrm>
            <a:off x="8801019" y="4339117"/>
            <a:ext cx="880341" cy="350540"/>
          </a:xfrm>
          <a:prstGeom prst="can">
            <a:avLst>
              <a:gd name="adj" fmla="val 28561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RAID5</a:t>
            </a:r>
            <a:endParaRPr lang="zh-CN" altLang="zh-CN" sz="12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4" name="AutoShape 89"/>
          <p:cNvSpPr>
            <a:spLocks noChangeArrowheads="1"/>
          </p:cNvSpPr>
          <p:nvPr/>
        </p:nvSpPr>
        <p:spPr bwMode="gray">
          <a:xfrm>
            <a:off x="10325030" y="4339117"/>
            <a:ext cx="880341" cy="350540"/>
          </a:xfrm>
          <a:prstGeom prst="can">
            <a:avLst>
              <a:gd name="adj" fmla="val 28561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RAID6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5" name="AutoShape 67"/>
          <p:cNvSpPr>
            <a:spLocks noChangeArrowheads="1"/>
          </p:cNvSpPr>
          <p:nvPr/>
        </p:nvSpPr>
        <p:spPr bwMode="gray">
          <a:xfrm>
            <a:off x="10194769" y="5135575"/>
            <a:ext cx="486576" cy="333980"/>
          </a:xfrm>
          <a:prstGeom prst="can">
            <a:avLst>
              <a:gd name="adj" fmla="val 27340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AutoShape 67"/>
          <p:cNvSpPr>
            <a:spLocks noChangeArrowheads="1"/>
          </p:cNvSpPr>
          <p:nvPr/>
        </p:nvSpPr>
        <p:spPr bwMode="gray">
          <a:xfrm>
            <a:off x="10831403" y="5135575"/>
            <a:ext cx="486576" cy="333980"/>
          </a:xfrm>
          <a:prstGeom prst="can">
            <a:avLst>
              <a:gd name="adj" fmla="val 27340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AutoShape 67"/>
          <p:cNvSpPr>
            <a:spLocks noChangeArrowheads="1"/>
          </p:cNvSpPr>
          <p:nvPr/>
        </p:nvSpPr>
        <p:spPr bwMode="gray">
          <a:xfrm>
            <a:off x="10194769" y="5502567"/>
            <a:ext cx="486576" cy="333980"/>
          </a:xfrm>
          <a:prstGeom prst="can">
            <a:avLst>
              <a:gd name="adj" fmla="val 27340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AutoShape 67"/>
          <p:cNvSpPr>
            <a:spLocks noChangeArrowheads="1"/>
          </p:cNvSpPr>
          <p:nvPr/>
        </p:nvSpPr>
        <p:spPr bwMode="gray">
          <a:xfrm>
            <a:off x="8725497" y="5135518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AutoShape 67"/>
          <p:cNvSpPr>
            <a:spLocks noChangeArrowheads="1"/>
          </p:cNvSpPr>
          <p:nvPr/>
        </p:nvSpPr>
        <p:spPr bwMode="gray">
          <a:xfrm>
            <a:off x="9279915" y="5135518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gray">
          <a:xfrm>
            <a:off x="8725497" y="5457764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1" name="AutoShape 67"/>
          <p:cNvSpPr>
            <a:spLocks noChangeArrowheads="1"/>
          </p:cNvSpPr>
          <p:nvPr/>
        </p:nvSpPr>
        <p:spPr bwMode="gray">
          <a:xfrm>
            <a:off x="9279915" y="5457764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2" name="AutoShape 67"/>
          <p:cNvSpPr>
            <a:spLocks noChangeArrowheads="1"/>
          </p:cNvSpPr>
          <p:nvPr/>
        </p:nvSpPr>
        <p:spPr bwMode="gray">
          <a:xfrm>
            <a:off x="8725497" y="5785965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3" name="AutoShape 67"/>
          <p:cNvSpPr>
            <a:spLocks noChangeArrowheads="1"/>
          </p:cNvSpPr>
          <p:nvPr/>
        </p:nvSpPr>
        <p:spPr bwMode="gray">
          <a:xfrm>
            <a:off x="9279915" y="5785965"/>
            <a:ext cx="423735" cy="293273"/>
          </a:xfrm>
          <a:prstGeom prst="can">
            <a:avLst>
              <a:gd name="adj" fmla="val 2734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8645873" y="5030668"/>
            <a:ext cx="1193688" cy="1153338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5" name="右箭头 64"/>
          <p:cNvSpPr/>
          <p:nvPr/>
        </p:nvSpPr>
        <p:spPr bwMode="auto">
          <a:xfrm rot="16200000">
            <a:off x="9109093" y="4736022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6" name="右箭头 65"/>
          <p:cNvSpPr/>
          <p:nvPr/>
        </p:nvSpPr>
        <p:spPr bwMode="auto">
          <a:xfrm rot="16200000">
            <a:off x="7760838" y="4736022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7" name="右箭头 66"/>
          <p:cNvSpPr/>
          <p:nvPr/>
        </p:nvSpPr>
        <p:spPr bwMode="auto">
          <a:xfrm rot="16200000">
            <a:off x="7723282" y="4002079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8" name="右箭头 67"/>
          <p:cNvSpPr/>
          <p:nvPr/>
        </p:nvSpPr>
        <p:spPr bwMode="auto">
          <a:xfrm rot="16200000">
            <a:off x="9056800" y="4017924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10134589" y="5083093"/>
            <a:ext cx="1273268" cy="83879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0" name="右箭头 69"/>
          <p:cNvSpPr/>
          <p:nvPr/>
        </p:nvSpPr>
        <p:spPr bwMode="auto">
          <a:xfrm rot="16200000">
            <a:off x="10580908" y="4017924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1" name="右箭头 70"/>
          <p:cNvSpPr/>
          <p:nvPr/>
        </p:nvSpPr>
        <p:spPr bwMode="auto">
          <a:xfrm rot="16200000">
            <a:off x="10580908" y="4746893"/>
            <a:ext cx="298702" cy="238739"/>
          </a:xfrm>
          <a:prstGeom prst="rightArrow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2" name="AutoShape 67"/>
          <p:cNvSpPr>
            <a:spLocks noChangeArrowheads="1"/>
          </p:cNvSpPr>
          <p:nvPr/>
        </p:nvSpPr>
        <p:spPr bwMode="gray">
          <a:xfrm>
            <a:off x="10831403" y="5502567"/>
            <a:ext cx="486576" cy="333980"/>
          </a:xfrm>
          <a:prstGeom prst="can">
            <a:avLst>
              <a:gd name="adj" fmla="val 27340"/>
            </a:avLst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73" name="直接箭头连接符 72"/>
          <p:cNvCxnSpPr>
            <a:stCxn id="26" idx="0"/>
          </p:cNvCxnSpPr>
          <p:nvPr/>
        </p:nvCxnSpPr>
        <p:spPr bwMode="auto">
          <a:xfrm rot="5400000" flipH="1" flipV="1">
            <a:off x="8018901" y="2604841"/>
            <a:ext cx="624692" cy="992040"/>
          </a:xfrm>
          <a:prstGeom prst="straightConnector1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箭头连接符 73"/>
          <p:cNvCxnSpPr>
            <a:stCxn id="35" idx="3"/>
            <a:endCxn id="15" idx="2"/>
          </p:cNvCxnSpPr>
          <p:nvPr/>
        </p:nvCxnSpPr>
        <p:spPr bwMode="auto">
          <a:xfrm flipH="1" flipV="1">
            <a:off x="9083235" y="2754443"/>
            <a:ext cx="244047" cy="705494"/>
          </a:xfrm>
          <a:prstGeom prst="straightConnector1">
            <a:avLst/>
          </a:prstGeom>
          <a:solidFill>
            <a:srgbClr val="3366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10128448" y="6063680"/>
            <a:ext cx="129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L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ow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-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speed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SAS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76" name="直接箭头连接符 75"/>
          <p:cNvCxnSpPr>
            <a:stCxn id="43" idx="0"/>
            <a:endCxn id="16" idx="2"/>
          </p:cNvCxnSpPr>
          <p:nvPr/>
        </p:nvCxnSpPr>
        <p:spPr bwMode="auto">
          <a:xfrm rot="16200000" flipV="1">
            <a:off x="9502727" y="2623839"/>
            <a:ext cx="658843" cy="920055"/>
          </a:xfrm>
          <a:prstGeom prst="straightConnector1">
            <a:avLst/>
          </a:prstGeom>
          <a:solidFill>
            <a:srgbClr val="3366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圆角矩形标注 76"/>
          <p:cNvSpPr/>
          <p:nvPr/>
        </p:nvSpPr>
        <p:spPr bwMode="auto">
          <a:xfrm>
            <a:off x="10515531" y="2695546"/>
            <a:ext cx="1530563" cy="510778"/>
          </a:xfrm>
          <a:prstGeom prst="wedgeRoundRectCallout">
            <a:avLst>
              <a:gd name="adj1" fmla="val -41847"/>
              <a:gd name="adj2" fmla="val 136751"/>
              <a:gd name="adj3" fmla="val 16667"/>
            </a:avLst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Partition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</a:t>
            </a:r>
            <a:r>
              <a:rPr lang="en-US" altLang="zh-CN" sz="12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esource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in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G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blocks</a:t>
            </a:r>
            <a:endParaRPr lang="zh-CN" altLang="en-US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22488" y="55451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P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h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ysical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Storage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9" name="Picture 7" descr="电脑前两男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7968" y="1211159"/>
            <a:ext cx="1038981" cy="683710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6794521" y="1540693"/>
            <a:ext cx="148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dministrator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6433" y="1139150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10800523" y="144866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erver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梯形 82"/>
          <p:cNvSpPr/>
          <p:nvPr/>
        </p:nvSpPr>
        <p:spPr bwMode="auto">
          <a:xfrm rot="19221456">
            <a:off x="6169952" y="1676273"/>
            <a:ext cx="2040475" cy="1413151"/>
          </a:xfrm>
          <a:prstGeom prst="trapezoid">
            <a:avLst>
              <a:gd name="adj" fmla="val 42745"/>
            </a:avLst>
          </a:prstGeom>
          <a:solidFill>
            <a:srgbClr val="3366FF">
              <a:alpha val="22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梯形 83"/>
          <p:cNvSpPr/>
          <p:nvPr/>
        </p:nvSpPr>
        <p:spPr bwMode="auto">
          <a:xfrm rot="3047717">
            <a:off x="9606295" y="1838844"/>
            <a:ext cx="459053" cy="480053"/>
          </a:xfrm>
          <a:prstGeom prst="trapezoid">
            <a:avLst>
              <a:gd name="adj" fmla="val 37927"/>
            </a:avLst>
          </a:prstGeom>
          <a:solidFill>
            <a:srgbClr val="3366FF">
              <a:alpha val="22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zh-CN" altLang="en-US" sz="12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91856" y="6233290"/>
            <a:ext cx="1604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SSD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AutoShape 67"/>
          <p:cNvSpPr>
            <a:spLocks noChangeArrowheads="1"/>
          </p:cNvSpPr>
          <p:nvPr/>
        </p:nvSpPr>
        <p:spPr bwMode="gray">
          <a:xfrm>
            <a:off x="7615651" y="5068039"/>
            <a:ext cx="423735" cy="293273"/>
          </a:xfrm>
          <a:prstGeom prst="can">
            <a:avLst>
              <a:gd name="adj" fmla="val 2734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7" name="AutoShape 67"/>
          <p:cNvSpPr>
            <a:spLocks noChangeArrowheads="1"/>
          </p:cNvSpPr>
          <p:nvPr/>
        </p:nvSpPr>
        <p:spPr bwMode="gray">
          <a:xfrm>
            <a:off x="7615651" y="5390362"/>
            <a:ext cx="423735" cy="293273"/>
          </a:xfrm>
          <a:prstGeom prst="can">
            <a:avLst>
              <a:gd name="adj" fmla="val 2734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8" name="AutoShape 67"/>
          <p:cNvSpPr>
            <a:spLocks noChangeArrowheads="1"/>
          </p:cNvSpPr>
          <p:nvPr/>
        </p:nvSpPr>
        <p:spPr bwMode="gray">
          <a:xfrm>
            <a:off x="7615651" y="5823256"/>
            <a:ext cx="423735" cy="293273"/>
          </a:xfrm>
          <a:prstGeom prst="can">
            <a:avLst>
              <a:gd name="adj" fmla="val 2734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Disk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7535861" y="5015613"/>
            <a:ext cx="636633" cy="1153338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15435" y="5592363"/>
            <a:ext cx="47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</a:t>
            </a:r>
            <a:endParaRPr lang="zh-CN" altLang="en-US" sz="12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43249" y="3133388"/>
            <a:ext cx="1969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Storage Pool 0</a:t>
            </a:r>
            <a:endParaRPr lang="zh-CN" altLang="en-US" sz="120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8" name="六角星 117"/>
          <p:cNvSpPr/>
          <p:nvPr/>
        </p:nvSpPr>
        <p:spPr>
          <a:xfrm>
            <a:off x="907869" y="908720"/>
            <a:ext cx="3408379" cy="2304256"/>
          </a:xfrm>
          <a:prstGeom prst="star6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RAID 2.0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Technology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245557" y="3376692"/>
            <a:ext cx="5346387" cy="2945501"/>
            <a:chOff x="35496" y="3247157"/>
            <a:chExt cx="4762500" cy="3409378"/>
          </a:xfrm>
        </p:grpSpPr>
        <p:sp>
          <p:nvSpPr>
            <p:cNvPr id="119" name="圆角矩形 118"/>
            <p:cNvSpPr/>
            <p:nvPr/>
          </p:nvSpPr>
          <p:spPr>
            <a:xfrm>
              <a:off x="445071" y="4461594"/>
              <a:ext cx="4352925" cy="943122"/>
            </a:xfrm>
            <a:prstGeom prst="roundRect">
              <a:avLst>
                <a:gd name="adj" fmla="val 8426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/>
            <a:lstStyle/>
            <a:p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Greatly improve the speed of hard disk reconstruction, reducing the risk of data accident</a:t>
              </a:r>
            </a:p>
          </p:txBody>
        </p:sp>
        <p:sp>
          <p:nvSpPr>
            <p:cNvPr id="120" name="圆角矩形 119"/>
            <p:cNvSpPr/>
            <p:nvPr/>
          </p:nvSpPr>
          <p:spPr>
            <a:xfrm>
              <a:off x="445071" y="5677619"/>
              <a:ext cx="4352925" cy="978916"/>
            </a:xfrm>
            <a:prstGeom prst="roundRect">
              <a:avLst>
                <a:gd name="adj" fmla="val 8426"/>
              </a:avLst>
            </a:prstGeom>
            <a:noFill/>
            <a:ln w="25400">
              <a:solidFill>
                <a:srgbClr val="0BC0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/>
            <a:lstStyle/>
            <a:p>
              <a:r>
                <a:rPr lang="en-US" altLang="zh-CN" sz="1600" dirty="0">
                  <a:solidFill>
                    <a:srgbClr val="0BC0E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Accurate data bad block warning and processing mechanism to reduce the risk of data accident</a:t>
              </a:r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445071" y="3247157"/>
              <a:ext cx="4352925" cy="896277"/>
            </a:xfrm>
            <a:prstGeom prst="roundRect">
              <a:avLst>
                <a:gd name="adj" fmla="val 8426"/>
              </a:avLst>
            </a:prstGeom>
            <a:noFill/>
            <a:ln w="254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/>
            <a:lstStyle/>
            <a:p>
              <a:r>
                <a:rPr lang="en-US" altLang="zh-CN" sz="1600" dirty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 single RAID can tolerate 3 piece of physical hardware dropped</a:t>
              </a: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5496" y="3247157"/>
              <a:ext cx="849313" cy="847725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3D3F41"/>
                </a:solidFill>
                <a:latin typeface="Arial"/>
                <a:ea typeface="幼圆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5496" y="4461594"/>
              <a:ext cx="849313" cy="847725"/>
            </a:xfrm>
            <a:prstGeom prst="ellipse">
              <a:avLst/>
            </a:prstGeom>
            <a:solidFill>
              <a:srgbClr val="0070C0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3D3F41"/>
                </a:solidFill>
                <a:latin typeface="Arial"/>
                <a:ea typeface="幼圆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5496" y="5676032"/>
              <a:ext cx="849313" cy="849312"/>
            </a:xfrm>
            <a:prstGeom prst="ellipse">
              <a:avLst/>
            </a:prstGeom>
            <a:solidFill>
              <a:srgbClr val="00B0F0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3D3F41"/>
                </a:solidFill>
                <a:latin typeface="Arial"/>
                <a:ea typeface="幼圆"/>
              </a:endParaRPr>
            </a:p>
          </p:txBody>
        </p:sp>
        <p:sp>
          <p:nvSpPr>
            <p:cNvPr id="125" name="KSO_Shape"/>
            <p:cNvSpPr>
              <a:spLocks/>
            </p:cNvSpPr>
            <p:nvPr/>
          </p:nvSpPr>
          <p:spPr bwMode="auto">
            <a:xfrm>
              <a:off x="329184" y="3501157"/>
              <a:ext cx="382587" cy="355600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KSO_Shape"/>
            <p:cNvSpPr>
              <a:spLocks/>
            </p:cNvSpPr>
            <p:nvPr/>
          </p:nvSpPr>
          <p:spPr bwMode="auto">
            <a:xfrm flipH="1">
              <a:off x="256159" y="4728294"/>
              <a:ext cx="407987" cy="314325"/>
            </a:xfrm>
            <a:custGeom>
              <a:avLst/>
              <a:gdLst>
                <a:gd name="T0" fmla="*/ 289787552 w 7928"/>
                <a:gd name="T1" fmla="*/ 20940250 h 6109"/>
                <a:gd name="T2" fmla="*/ 283609758 w 7928"/>
                <a:gd name="T3" fmla="*/ 45053353 h 6109"/>
                <a:gd name="T4" fmla="*/ 241749498 w 7928"/>
                <a:gd name="T5" fmla="*/ 47303211 h 6109"/>
                <a:gd name="T6" fmla="*/ 195270429 w 7928"/>
                <a:gd name="T7" fmla="*/ 82838247 h 6109"/>
                <a:gd name="T8" fmla="*/ 173041184 w 7928"/>
                <a:gd name="T9" fmla="*/ 103086251 h 6109"/>
                <a:gd name="T10" fmla="*/ 142959581 w 7928"/>
                <a:gd name="T11" fmla="*/ 110931702 h 6109"/>
                <a:gd name="T12" fmla="*/ 30023934 w 7928"/>
                <a:gd name="T13" fmla="*/ 222497782 h 6109"/>
                <a:gd name="T14" fmla="*/ 230916 w 7928"/>
                <a:gd name="T15" fmla="*/ 259128693 h 6109"/>
                <a:gd name="T16" fmla="*/ 11893995 w 7928"/>
                <a:gd name="T17" fmla="*/ 286126273 h 6109"/>
                <a:gd name="T18" fmla="*/ 130199589 w 7928"/>
                <a:gd name="T19" fmla="*/ 335159978 h 6109"/>
                <a:gd name="T20" fmla="*/ 180085215 w 7928"/>
                <a:gd name="T21" fmla="*/ 351889127 h 6109"/>
                <a:gd name="T22" fmla="*/ 235802620 w 7928"/>
                <a:gd name="T23" fmla="*/ 298990324 h 6109"/>
                <a:gd name="T24" fmla="*/ 266114900 w 7928"/>
                <a:gd name="T25" fmla="*/ 276780837 h 6109"/>
                <a:gd name="T26" fmla="*/ 330954823 w 7928"/>
                <a:gd name="T27" fmla="*/ 297375084 h 6109"/>
                <a:gd name="T28" fmla="*/ 388462131 w 7928"/>
                <a:gd name="T29" fmla="*/ 279146189 h 6109"/>
                <a:gd name="T30" fmla="*/ 437019927 w 7928"/>
                <a:gd name="T31" fmla="*/ 211998843 h 6109"/>
                <a:gd name="T32" fmla="*/ 457459270 w 7928"/>
                <a:gd name="T33" fmla="*/ 125584114 h 6109"/>
                <a:gd name="T34" fmla="*/ 441408059 w 7928"/>
                <a:gd name="T35" fmla="*/ 81453756 h 6109"/>
                <a:gd name="T36" fmla="*/ 454283630 w 7928"/>
                <a:gd name="T37" fmla="*/ 48053084 h 6109"/>
                <a:gd name="T38" fmla="*/ 435172356 w 7928"/>
                <a:gd name="T39" fmla="*/ 24805348 h 6109"/>
                <a:gd name="T40" fmla="*/ 329511416 w 7928"/>
                <a:gd name="T41" fmla="*/ 749873 h 6109"/>
                <a:gd name="T42" fmla="*/ 259070869 w 7928"/>
                <a:gd name="T43" fmla="*/ 135506061 h 6109"/>
                <a:gd name="T44" fmla="*/ 289498967 w 7928"/>
                <a:gd name="T45" fmla="*/ 149466228 h 6109"/>
                <a:gd name="T46" fmla="*/ 243654979 w 7928"/>
                <a:gd name="T47" fmla="*/ 196365570 h 6109"/>
                <a:gd name="T48" fmla="*/ 162417349 w 7928"/>
                <a:gd name="T49" fmla="*/ 298586454 h 6109"/>
                <a:gd name="T50" fmla="*/ 132913157 w 7928"/>
                <a:gd name="T51" fmla="*/ 297836581 h 6109"/>
                <a:gd name="T52" fmla="*/ 16628622 w 7928"/>
                <a:gd name="T53" fmla="*/ 259128693 h 6109"/>
                <a:gd name="T54" fmla="*/ 16513044 w 7928"/>
                <a:gd name="T55" fmla="*/ 246033893 h 6109"/>
                <a:gd name="T56" fmla="*/ 126619785 w 7928"/>
                <a:gd name="T57" fmla="*/ 134929310 h 6109"/>
                <a:gd name="T58" fmla="*/ 167787056 w 7928"/>
                <a:gd name="T59" fmla="*/ 108566349 h 6109"/>
                <a:gd name="T60" fmla="*/ 315365686 w 7928"/>
                <a:gd name="T61" fmla="*/ 127256981 h 6109"/>
                <a:gd name="T62" fmla="*/ 292039528 w 7928"/>
                <a:gd name="T63" fmla="*/ 117219540 h 6109"/>
                <a:gd name="T64" fmla="*/ 222638225 w 7928"/>
                <a:gd name="T65" fmla="*/ 99798145 h 6109"/>
                <a:gd name="T66" fmla="*/ 213688713 w 7928"/>
                <a:gd name="T67" fmla="*/ 95817552 h 6109"/>
                <a:gd name="T68" fmla="*/ 189785144 w 7928"/>
                <a:gd name="T69" fmla="*/ 107008977 h 6109"/>
                <a:gd name="T70" fmla="*/ 219924417 w 7928"/>
                <a:gd name="T71" fmla="*/ 66512727 h 6109"/>
                <a:gd name="T72" fmla="*/ 270676279 w 7928"/>
                <a:gd name="T73" fmla="*/ 50129821 h 6109"/>
                <a:gd name="T74" fmla="*/ 405148422 w 7928"/>
                <a:gd name="T75" fmla="*/ 74127429 h 6109"/>
                <a:gd name="T76" fmla="*/ 402839018 w 7928"/>
                <a:gd name="T77" fmla="*/ 78569279 h 6109"/>
                <a:gd name="T78" fmla="*/ 349662173 w 7928"/>
                <a:gd name="T79" fmla="*/ 100951887 h 6109"/>
                <a:gd name="T80" fmla="*/ 325238862 w 7928"/>
                <a:gd name="T81" fmla="*/ 145139873 h 6109"/>
                <a:gd name="T82" fmla="*/ 392561437 w 7928"/>
                <a:gd name="T83" fmla="*/ 35304287 h 6109"/>
                <a:gd name="T84" fmla="*/ 424259695 w 7928"/>
                <a:gd name="T85" fmla="*/ 48572208 h 6109"/>
                <a:gd name="T86" fmla="*/ 421950291 w 7928"/>
                <a:gd name="T87" fmla="*/ 67032092 h 6109"/>
                <a:gd name="T88" fmla="*/ 315250107 w 7928"/>
                <a:gd name="T89" fmla="*/ 50187448 h 6109"/>
                <a:gd name="T90" fmla="*/ 306185258 w 7928"/>
                <a:gd name="T91" fmla="*/ 33862169 h 6109"/>
                <a:gd name="T92" fmla="*/ 413982355 w 7928"/>
                <a:gd name="T93" fmla="*/ 87856847 h 6109"/>
                <a:gd name="T94" fmla="*/ 419640647 w 7928"/>
                <a:gd name="T95" fmla="*/ 92818061 h 6109"/>
                <a:gd name="T96" fmla="*/ 378069212 w 7928"/>
                <a:gd name="T97" fmla="*/ 104701491 h 6109"/>
                <a:gd name="T98" fmla="*/ 345216132 w 7928"/>
                <a:gd name="T99" fmla="*/ 147562613 h 6109"/>
                <a:gd name="T100" fmla="*/ 328125677 w 7928"/>
                <a:gd name="T101" fmla="*/ 174040828 h 6109"/>
                <a:gd name="T102" fmla="*/ 283147685 w 7928"/>
                <a:gd name="T103" fmla="*/ 190308480 h 6109"/>
                <a:gd name="T104" fmla="*/ 198734656 w 7928"/>
                <a:gd name="T105" fmla="*/ 274819594 h 6109"/>
                <a:gd name="T106" fmla="*/ 178757146 w 7928"/>
                <a:gd name="T107" fmla="*/ 292471737 h 6109"/>
                <a:gd name="T108" fmla="*/ 268597791 w 7928"/>
                <a:gd name="T109" fmla="*/ 197173309 h 6109"/>
                <a:gd name="T110" fmla="*/ 308956735 w 7928"/>
                <a:gd name="T111" fmla="*/ 167926112 h 6109"/>
                <a:gd name="T112" fmla="*/ 331994308 w 7928"/>
                <a:gd name="T113" fmla="*/ 155754066 h 6109"/>
                <a:gd name="T114" fmla="*/ 359304434 w 7928"/>
                <a:gd name="T115" fmla="*/ 107066604 h 6109"/>
                <a:gd name="T116" fmla="*/ 279741128 w 7928"/>
                <a:gd name="T117" fmla="*/ 253706222 h 6109"/>
                <a:gd name="T118" fmla="*/ 298275231 w 7928"/>
                <a:gd name="T119" fmla="*/ 273665851 h 6109"/>
                <a:gd name="T120" fmla="*/ 294291263 w 7928"/>
                <a:gd name="T121" fmla="*/ 279146189 h 6109"/>
                <a:gd name="T122" fmla="*/ 262593005 w 7928"/>
                <a:gd name="T123" fmla="*/ 267204892 h 6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28" h="6109">
                  <a:moveTo>
                    <a:pt x="5573" y="1"/>
                  </a:moveTo>
                  <a:lnTo>
                    <a:pt x="5573" y="1"/>
                  </a:lnTo>
                  <a:lnTo>
                    <a:pt x="5517" y="6"/>
                  </a:lnTo>
                  <a:lnTo>
                    <a:pt x="5463" y="12"/>
                  </a:lnTo>
                  <a:lnTo>
                    <a:pt x="5436" y="15"/>
                  </a:lnTo>
                  <a:lnTo>
                    <a:pt x="5409" y="19"/>
                  </a:lnTo>
                  <a:lnTo>
                    <a:pt x="5381" y="26"/>
                  </a:lnTo>
                  <a:lnTo>
                    <a:pt x="5355" y="34"/>
                  </a:lnTo>
                  <a:lnTo>
                    <a:pt x="5326" y="46"/>
                  </a:lnTo>
                  <a:lnTo>
                    <a:pt x="5296" y="59"/>
                  </a:lnTo>
                  <a:lnTo>
                    <a:pt x="5269" y="75"/>
                  </a:lnTo>
                  <a:lnTo>
                    <a:pt x="5242" y="92"/>
                  </a:lnTo>
                  <a:lnTo>
                    <a:pt x="5216" y="112"/>
                  </a:lnTo>
                  <a:lnTo>
                    <a:pt x="5191" y="131"/>
                  </a:lnTo>
                  <a:lnTo>
                    <a:pt x="5167" y="153"/>
                  </a:lnTo>
                  <a:lnTo>
                    <a:pt x="5144" y="177"/>
                  </a:lnTo>
                  <a:lnTo>
                    <a:pt x="5122" y="201"/>
                  </a:lnTo>
                  <a:lnTo>
                    <a:pt x="5102" y="226"/>
                  </a:lnTo>
                  <a:lnTo>
                    <a:pt x="5083" y="252"/>
                  </a:lnTo>
                  <a:lnTo>
                    <a:pt x="5065" y="279"/>
                  </a:lnTo>
                  <a:lnTo>
                    <a:pt x="5048" y="306"/>
                  </a:lnTo>
                  <a:lnTo>
                    <a:pt x="5033" y="335"/>
                  </a:lnTo>
                  <a:lnTo>
                    <a:pt x="5019" y="363"/>
                  </a:lnTo>
                  <a:lnTo>
                    <a:pt x="5007" y="392"/>
                  </a:lnTo>
                  <a:lnTo>
                    <a:pt x="4994" y="426"/>
                  </a:lnTo>
                  <a:lnTo>
                    <a:pt x="4984" y="461"/>
                  </a:lnTo>
                  <a:lnTo>
                    <a:pt x="4975" y="496"/>
                  </a:lnTo>
                  <a:lnTo>
                    <a:pt x="4969" y="532"/>
                  </a:lnTo>
                  <a:lnTo>
                    <a:pt x="4964" y="567"/>
                  </a:lnTo>
                  <a:lnTo>
                    <a:pt x="4960" y="602"/>
                  </a:lnTo>
                  <a:lnTo>
                    <a:pt x="4958" y="639"/>
                  </a:lnTo>
                  <a:lnTo>
                    <a:pt x="4958" y="675"/>
                  </a:lnTo>
                  <a:lnTo>
                    <a:pt x="4958" y="704"/>
                  </a:lnTo>
                  <a:lnTo>
                    <a:pt x="4958" y="718"/>
                  </a:lnTo>
                  <a:lnTo>
                    <a:pt x="4957" y="733"/>
                  </a:lnTo>
                  <a:lnTo>
                    <a:pt x="4954" y="747"/>
                  </a:lnTo>
                  <a:lnTo>
                    <a:pt x="4950" y="754"/>
                  </a:lnTo>
                  <a:lnTo>
                    <a:pt x="4947" y="759"/>
                  </a:lnTo>
                  <a:lnTo>
                    <a:pt x="4944" y="766"/>
                  </a:lnTo>
                  <a:lnTo>
                    <a:pt x="4938" y="770"/>
                  </a:lnTo>
                  <a:lnTo>
                    <a:pt x="4933" y="774"/>
                  </a:lnTo>
                  <a:lnTo>
                    <a:pt x="4927" y="778"/>
                  </a:lnTo>
                  <a:lnTo>
                    <a:pt x="4919" y="780"/>
                  </a:lnTo>
                  <a:lnTo>
                    <a:pt x="4912" y="781"/>
                  </a:lnTo>
                  <a:lnTo>
                    <a:pt x="4905" y="782"/>
                  </a:lnTo>
                  <a:lnTo>
                    <a:pt x="4897" y="782"/>
                  </a:lnTo>
                  <a:lnTo>
                    <a:pt x="4883" y="780"/>
                  </a:lnTo>
                  <a:lnTo>
                    <a:pt x="4868" y="778"/>
                  </a:lnTo>
                  <a:lnTo>
                    <a:pt x="4838" y="769"/>
                  </a:lnTo>
                  <a:lnTo>
                    <a:pt x="4823" y="766"/>
                  </a:lnTo>
                  <a:lnTo>
                    <a:pt x="4809" y="763"/>
                  </a:lnTo>
                  <a:lnTo>
                    <a:pt x="4779" y="761"/>
                  </a:lnTo>
                  <a:lnTo>
                    <a:pt x="4749" y="759"/>
                  </a:lnTo>
                  <a:lnTo>
                    <a:pt x="4687" y="758"/>
                  </a:lnTo>
                  <a:lnTo>
                    <a:pt x="4626" y="758"/>
                  </a:lnTo>
                  <a:lnTo>
                    <a:pt x="4565" y="758"/>
                  </a:lnTo>
                  <a:lnTo>
                    <a:pt x="4527" y="759"/>
                  </a:lnTo>
                  <a:lnTo>
                    <a:pt x="4489" y="762"/>
                  </a:lnTo>
                  <a:lnTo>
                    <a:pt x="4451" y="766"/>
                  </a:lnTo>
                  <a:lnTo>
                    <a:pt x="4412" y="770"/>
                  </a:lnTo>
                  <a:lnTo>
                    <a:pt x="4375" y="776"/>
                  </a:lnTo>
                  <a:lnTo>
                    <a:pt x="4337" y="783"/>
                  </a:lnTo>
                  <a:lnTo>
                    <a:pt x="4299" y="791"/>
                  </a:lnTo>
                  <a:lnTo>
                    <a:pt x="4261" y="799"/>
                  </a:lnTo>
                  <a:lnTo>
                    <a:pt x="4224" y="809"/>
                  </a:lnTo>
                  <a:lnTo>
                    <a:pt x="4187" y="820"/>
                  </a:lnTo>
                  <a:lnTo>
                    <a:pt x="4150" y="832"/>
                  </a:lnTo>
                  <a:lnTo>
                    <a:pt x="4114" y="844"/>
                  </a:lnTo>
                  <a:lnTo>
                    <a:pt x="4078" y="857"/>
                  </a:lnTo>
                  <a:lnTo>
                    <a:pt x="4042" y="871"/>
                  </a:lnTo>
                  <a:lnTo>
                    <a:pt x="4007" y="885"/>
                  </a:lnTo>
                  <a:lnTo>
                    <a:pt x="3972" y="902"/>
                  </a:lnTo>
                  <a:lnTo>
                    <a:pt x="3949" y="913"/>
                  </a:lnTo>
                  <a:lnTo>
                    <a:pt x="3927" y="924"/>
                  </a:lnTo>
                  <a:lnTo>
                    <a:pt x="3904" y="936"/>
                  </a:lnTo>
                  <a:lnTo>
                    <a:pt x="3882" y="950"/>
                  </a:lnTo>
                  <a:lnTo>
                    <a:pt x="3837" y="978"/>
                  </a:lnTo>
                  <a:lnTo>
                    <a:pt x="3794" y="1008"/>
                  </a:lnTo>
                  <a:lnTo>
                    <a:pt x="3750" y="1041"/>
                  </a:lnTo>
                  <a:lnTo>
                    <a:pt x="3708" y="1076"/>
                  </a:lnTo>
                  <a:lnTo>
                    <a:pt x="3668" y="1112"/>
                  </a:lnTo>
                  <a:lnTo>
                    <a:pt x="3627" y="1150"/>
                  </a:lnTo>
                  <a:lnTo>
                    <a:pt x="3588" y="1189"/>
                  </a:lnTo>
                  <a:lnTo>
                    <a:pt x="3550" y="1228"/>
                  </a:lnTo>
                  <a:lnTo>
                    <a:pt x="3514" y="1269"/>
                  </a:lnTo>
                  <a:lnTo>
                    <a:pt x="3478" y="1311"/>
                  </a:lnTo>
                  <a:lnTo>
                    <a:pt x="3445" y="1352"/>
                  </a:lnTo>
                  <a:lnTo>
                    <a:pt x="3413" y="1395"/>
                  </a:lnTo>
                  <a:lnTo>
                    <a:pt x="3382" y="1436"/>
                  </a:lnTo>
                  <a:lnTo>
                    <a:pt x="3352" y="1477"/>
                  </a:lnTo>
                  <a:lnTo>
                    <a:pt x="3322" y="1524"/>
                  </a:lnTo>
                  <a:lnTo>
                    <a:pt x="3292" y="1572"/>
                  </a:lnTo>
                  <a:lnTo>
                    <a:pt x="3265" y="1621"/>
                  </a:lnTo>
                  <a:lnTo>
                    <a:pt x="3239" y="1670"/>
                  </a:lnTo>
                  <a:lnTo>
                    <a:pt x="3225" y="1699"/>
                  </a:lnTo>
                  <a:lnTo>
                    <a:pt x="3210" y="1731"/>
                  </a:lnTo>
                  <a:lnTo>
                    <a:pt x="3201" y="1746"/>
                  </a:lnTo>
                  <a:lnTo>
                    <a:pt x="3192" y="1760"/>
                  </a:lnTo>
                  <a:lnTo>
                    <a:pt x="3181" y="1773"/>
                  </a:lnTo>
                  <a:lnTo>
                    <a:pt x="3170" y="1784"/>
                  </a:lnTo>
                  <a:lnTo>
                    <a:pt x="3165" y="1787"/>
                  </a:lnTo>
                  <a:lnTo>
                    <a:pt x="3160" y="1791"/>
                  </a:lnTo>
                  <a:lnTo>
                    <a:pt x="3145" y="1795"/>
                  </a:lnTo>
                  <a:lnTo>
                    <a:pt x="3131" y="1798"/>
                  </a:lnTo>
                  <a:lnTo>
                    <a:pt x="3114" y="1800"/>
                  </a:lnTo>
                  <a:lnTo>
                    <a:pt x="3096" y="1800"/>
                  </a:lnTo>
                  <a:lnTo>
                    <a:pt x="3077" y="1799"/>
                  </a:lnTo>
                  <a:lnTo>
                    <a:pt x="3057" y="1797"/>
                  </a:lnTo>
                  <a:lnTo>
                    <a:pt x="3038" y="1795"/>
                  </a:lnTo>
                  <a:lnTo>
                    <a:pt x="2997" y="1787"/>
                  </a:lnTo>
                  <a:lnTo>
                    <a:pt x="2958" y="1781"/>
                  </a:lnTo>
                  <a:lnTo>
                    <a:pt x="2925" y="1774"/>
                  </a:lnTo>
                  <a:lnTo>
                    <a:pt x="2909" y="1772"/>
                  </a:lnTo>
                  <a:lnTo>
                    <a:pt x="2896" y="1771"/>
                  </a:lnTo>
                  <a:lnTo>
                    <a:pt x="2871" y="1770"/>
                  </a:lnTo>
                  <a:lnTo>
                    <a:pt x="2847" y="1770"/>
                  </a:lnTo>
                  <a:lnTo>
                    <a:pt x="2823" y="1771"/>
                  </a:lnTo>
                  <a:lnTo>
                    <a:pt x="2799" y="1774"/>
                  </a:lnTo>
                  <a:lnTo>
                    <a:pt x="2777" y="1778"/>
                  </a:lnTo>
                  <a:lnTo>
                    <a:pt x="2754" y="1782"/>
                  </a:lnTo>
                  <a:lnTo>
                    <a:pt x="2731" y="1787"/>
                  </a:lnTo>
                  <a:lnTo>
                    <a:pt x="2708" y="1794"/>
                  </a:lnTo>
                  <a:lnTo>
                    <a:pt x="2686" y="1801"/>
                  </a:lnTo>
                  <a:lnTo>
                    <a:pt x="2665" y="1810"/>
                  </a:lnTo>
                  <a:lnTo>
                    <a:pt x="2643" y="1820"/>
                  </a:lnTo>
                  <a:lnTo>
                    <a:pt x="2622" y="1830"/>
                  </a:lnTo>
                  <a:lnTo>
                    <a:pt x="2600" y="1841"/>
                  </a:lnTo>
                  <a:lnTo>
                    <a:pt x="2580" y="1853"/>
                  </a:lnTo>
                  <a:lnTo>
                    <a:pt x="2559" y="1865"/>
                  </a:lnTo>
                  <a:lnTo>
                    <a:pt x="2537" y="1879"/>
                  </a:lnTo>
                  <a:lnTo>
                    <a:pt x="2507" y="1899"/>
                  </a:lnTo>
                  <a:lnTo>
                    <a:pt x="2476" y="1923"/>
                  </a:lnTo>
                  <a:lnTo>
                    <a:pt x="2447" y="1947"/>
                  </a:lnTo>
                  <a:lnTo>
                    <a:pt x="2418" y="1972"/>
                  </a:lnTo>
                  <a:lnTo>
                    <a:pt x="2389" y="1998"/>
                  </a:lnTo>
                  <a:lnTo>
                    <a:pt x="2362" y="2026"/>
                  </a:lnTo>
                  <a:lnTo>
                    <a:pt x="2335" y="2053"/>
                  </a:lnTo>
                  <a:lnTo>
                    <a:pt x="2308" y="2081"/>
                  </a:lnTo>
                  <a:lnTo>
                    <a:pt x="2254" y="2138"/>
                  </a:lnTo>
                  <a:lnTo>
                    <a:pt x="2202" y="2195"/>
                  </a:lnTo>
                  <a:lnTo>
                    <a:pt x="2150" y="2252"/>
                  </a:lnTo>
                  <a:lnTo>
                    <a:pt x="2124" y="2280"/>
                  </a:lnTo>
                  <a:lnTo>
                    <a:pt x="2098" y="2307"/>
                  </a:lnTo>
                  <a:lnTo>
                    <a:pt x="1876" y="2529"/>
                  </a:lnTo>
                  <a:lnTo>
                    <a:pt x="1654" y="2752"/>
                  </a:lnTo>
                  <a:lnTo>
                    <a:pt x="1542" y="2862"/>
                  </a:lnTo>
                  <a:lnTo>
                    <a:pt x="1430" y="2973"/>
                  </a:lnTo>
                  <a:lnTo>
                    <a:pt x="1316" y="3082"/>
                  </a:lnTo>
                  <a:lnTo>
                    <a:pt x="1203" y="3191"/>
                  </a:lnTo>
                  <a:lnTo>
                    <a:pt x="973" y="3410"/>
                  </a:lnTo>
                  <a:lnTo>
                    <a:pt x="858" y="3520"/>
                  </a:lnTo>
                  <a:lnTo>
                    <a:pt x="744" y="3631"/>
                  </a:lnTo>
                  <a:lnTo>
                    <a:pt x="631" y="3744"/>
                  </a:lnTo>
                  <a:lnTo>
                    <a:pt x="520" y="3857"/>
                  </a:lnTo>
                  <a:lnTo>
                    <a:pt x="465" y="3914"/>
                  </a:lnTo>
                  <a:lnTo>
                    <a:pt x="410" y="3972"/>
                  </a:lnTo>
                  <a:lnTo>
                    <a:pt x="356" y="4031"/>
                  </a:lnTo>
                  <a:lnTo>
                    <a:pt x="302" y="4090"/>
                  </a:lnTo>
                  <a:lnTo>
                    <a:pt x="206" y="4197"/>
                  </a:lnTo>
                  <a:lnTo>
                    <a:pt x="156" y="4252"/>
                  </a:lnTo>
                  <a:lnTo>
                    <a:pt x="104" y="4304"/>
                  </a:lnTo>
                  <a:lnTo>
                    <a:pt x="76" y="4329"/>
                  </a:lnTo>
                  <a:lnTo>
                    <a:pt x="62" y="4343"/>
                  </a:lnTo>
                  <a:lnTo>
                    <a:pt x="47" y="4357"/>
                  </a:lnTo>
                  <a:lnTo>
                    <a:pt x="34" y="4371"/>
                  </a:lnTo>
                  <a:lnTo>
                    <a:pt x="22" y="4388"/>
                  </a:lnTo>
                  <a:lnTo>
                    <a:pt x="16" y="4395"/>
                  </a:lnTo>
                  <a:lnTo>
                    <a:pt x="11" y="4404"/>
                  </a:lnTo>
                  <a:lnTo>
                    <a:pt x="8" y="4412"/>
                  </a:lnTo>
                  <a:lnTo>
                    <a:pt x="4" y="4420"/>
                  </a:lnTo>
                  <a:lnTo>
                    <a:pt x="2" y="4429"/>
                  </a:lnTo>
                  <a:lnTo>
                    <a:pt x="1" y="4438"/>
                  </a:lnTo>
                  <a:lnTo>
                    <a:pt x="0" y="4456"/>
                  </a:lnTo>
                  <a:lnTo>
                    <a:pt x="1" y="4474"/>
                  </a:lnTo>
                  <a:lnTo>
                    <a:pt x="4" y="4492"/>
                  </a:lnTo>
                  <a:lnTo>
                    <a:pt x="9" y="4510"/>
                  </a:lnTo>
                  <a:lnTo>
                    <a:pt x="14" y="4527"/>
                  </a:lnTo>
                  <a:lnTo>
                    <a:pt x="25" y="4561"/>
                  </a:lnTo>
                  <a:lnTo>
                    <a:pt x="37" y="4596"/>
                  </a:lnTo>
                  <a:lnTo>
                    <a:pt x="50" y="4630"/>
                  </a:lnTo>
                  <a:lnTo>
                    <a:pt x="77" y="4699"/>
                  </a:lnTo>
                  <a:lnTo>
                    <a:pt x="91" y="4734"/>
                  </a:lnTo>
                  <a:lnTo>
                    <a:pt x="104" y="4769"/>
                  </a:lnTo>
                  <a:lnTo>
                    <a:pt x="116" y="4805"/>
                  </a:lnTo>
                  <a:lnTo>
                    <a:pt x="127" y="4839"/>
                  </a:lnTo>
                  <a:lnTo>
                    <a:pt x="133" y="4858"/>
                  </a:lnTo>
                  <a:lnTo>
                    <a:pt x="138" y="4876"/>
                  </a:lnTo>
                  <a:lnTo>
                    <a:pt x="145" y="4893"/>
                  </a:lnTo>
                  <a:lnTo>
                    <a:pt x="152" y="4909"/>
                  </a:lnTo>
                  <a:lnTo>
                    <a:pt x="162" y="4924"/>
                  </a:lnTo>
                  <a:lnTo>
                    <a:pt x="168" y="4931"/>
                  </a:lnTo>
                  <a:lnTo>
                    <a:pt x="174" y="4937"/>
                  </a:lnTo>
                  <a:lnTo>
                    <a:pt x="181" y="4944"/>
                  </a:lnTo>
                  <a:lnTo>
                    <a:pt x="188" y="4949"/>
                  </a:lnTo>
                  <a:lnTo>
                    <a:pt x="196" y="4955"/>
                  </a:lnTo>
                  <a:lnTo>
                    <a:pt x="206" y="4960"/>
                  </a:lnTo>
                  <a:lnTo>
                    <a:pt x="256" y="4984"/>
                  </a:lnTo>
                  <a:lnTo>
                    <a:pt x="308" y="5007"/>
                  </a:lnTo>
                  <a:lnTo>
                    <a:pt x="360" y="5029"/>
                  </a:lnTo>
                  <a:lnTo>
                    <a:pt x="413" y="5050"/>
                  </a:lnTo>
                  <a:lnTo>
                    <a:pt x="466" y="5070"/>
                  </a:lnTo>
                  <a:lnTo>
                    <a:pt x="520" y="5090"/>
                  </a:lnTo>
                  <a:lnTo>
                    <a:pt x="628" y="5128"/>
                  </a:lnTo>
                  <a:lnTo>
                    <a:pt x="735" y="5166"/>
                  </a:lnTo>
                  <a:lnTo>
                    <a:pt x="843" y="5203"/>
                  </a:lnTo>
                  <a:lnTo>
                    <a:pt x="897" y="5222"/>
                  </a:lnTo>
                  <a:lnTo>
                    <a:pt x="950" y="5243"/>
                  </a:lnTo>
                  <a:lnTo>
                    <a:pt x="1003" y="5264"/>
                  </a:lnTo>
                  <a:lnTo>
                    <a:pt x="1055" y="5284"/>
                  </a:lnTo>
                  <a:lnTo>
                    <a:pt x="1136" y="5319"/>
                  </a:lnTo>
                  <a:lnTo>
                    <a:pt x="1215" y="5354"/>
                  </a:lnTo>
                  <a:lnTo>
                    <a:pt x="1375" y="5426"/>
                  </a:lnTo>
                  <a:lnTo>
                    <a:pt x="1692" y="5572"/>
                  </a:lnTo>
                  <a:lnTo>
                    <a:pt x="1852" y="5643"/>
                  </a:lnTo>
                  <a:lnTo>
                    <a:pt x="1931" y="5678"/>
                  </a:lnTo>
                  <a:lnTo>
                    <a:pt x="2012" y="5713"/>
                  </a:lnTo>
                  <a:lnTo>
                    <a:pt x="2092" y="5747"/>
                  </a:lnTo>
                  <a:lnTo>
                    <a:pt x="2174" y="5779"/>
                  </a:lnTo>
                  <a:lnTo>
                    <a:pt x="2255" y="5810"/>
                  </a:lnTo>
                  <a:lnTo>
                    <a:pt x="2338" y="5840"/>
                  </a:lnTo>
                  <a:lnTo>
                    <a:pt x="2399" y="5863"/>
                  </a:lnTo>
                  <a:lnTo>
                    <a:pt x="2459" y="5887"/>
                  </a:lnTo>
                  <a:lnTo>
                    <a:pt x="2520" y="5912"/>
                  </a:lnTo>
                  <a:lnTo>
                    <a:pt x="2581" y="5937"/>
                  </a:lnTo>
                  <a:lnTo>
                    <a:pt x="2700" y="5988"/>
                  </a:lnTo>
                  <a:lnTo>
                    <a:pt x="2761" y="6013"/>
                  </a:lnTo>
                  <a:lnTo>
                    <a:pt x="2821" y="6038"/>
                  </a:lnTo>
                  <a:lnTo>
                    <a:pt x="2885" y="6065"/>
                  </a:lnTo>
                  <a:lnTo>
                    <a:pt x="2919" y="6078"/>
                  </a:lnTo>
                  <a:lnTo>
                    <a:pt x="2954" y="6090"/>
                  </a:lnTo>
                  <a:lnTo>
                    <a:pt x="2988" y="6099"/>
                  </a:lnTo>
                  <a:lnTo>
                    <a:pt x="3005" y="6103"/>
                  </a:lnTo>
                  <a:lnTo>
                    <a:pt x="3022" y="6106"/>
                  </a:lnTo>
                  <a:lnTo>
                    <a:pt x="3040" y="6108"/>
                  </a:lnTo>
                  <a:lnTo>
                    <a:pt x="3057" y="6109"/>
                  </a:lnTo>
                  <a:lnTo>
                    <a:pt x="3075" y="6109"/>
                  </a:lnTo>
                  <a:lnTo>
                    <a:pt x="3092" y="6108"/>
                  </a:lnTo>
                  <a:lnTo>
                    <a:pt x="3102" y="6107"/>
                  </a:lnTo>
                  <a:lnTo>
                    <a:pt x="3111" y="6104"/>
                  </a:lnTo>
                  <a:lnTo>
                    <a:pt x="3119" y="6100"/>
                  </a:lnTo>
                  <a:lnTo>
                    <a:pt x="3128" y="6097"/>
                  </a:lnTo>
                  <a:lnTo>
                    <a:pt x="3144" y="6086"/>
                  </a:lnTo>
                  <a:lnTo>
                    <a:pt x="3161" y="6074"/>
                  </a:lnTo>
                  <a:lnTo>
                    <a:pt x="3176" y="6061"/>
                  </a:lnTo>
                  <a:lnTo>
                    <a:pt x="3191" y="6047"/>
                  </a:lnTo>
                  <a:lnTo>
                    <a:pt x="3218" y="6021"/>
                  </a:lnTo>
                  <a:lnTo>
                    <a:pt x="3283" y="5961"/>
                  </a:lnTo>
                  <a:lnTo>
                    <a:pt x="3347" y="5900"/>
                  </a:lnTo>
                  <a:lnTo>
                    <a:pt x="3410" y="5839"/>
                  </a:lnTo>
                  <a:lnTo>
                    <a:pt x="3472" y="5777"/>
                  </a:lnTo>
                  <a:lnTo>
                    <a:pt x="3514" y="5735"/>
                  </a:lnTo>
                  <a:lnTo>
                    <a:pt x="3557" y="5695"/>
                  </a:lnTo>
                  <a:lnTo>
                    <a:pt x="3600" y="5654"/>
                  </a:lnTo>
                  <a:lnTo>
                    <a:pt x="3645" y="5614"/>
                  </a:lnTo>
                  <a:lnTo>
                    <a:pt x="3733" y="5535"/>
                  </a:lnTo>
                  <a:lnTo>
                    <a:pt x="3776" y="5494"/>
                  </a:lnTo>
                  <a:lnTo>
                    <a:pt x="3820" y="5454"/>
                  </a:lnTo>
                  <a:lnTo>
                    <a:pt x="3866" y="5411"/>
                  </a:lnTo>
                  <a:lnTo>
                    <a:pt x="3910" y="5366"/>
                  </a:lnTo>
                  <a:lnTo>
                    <a:pt x="3997" y="5275"/>
                  </a:lnTo>
                  <a:lnTo>
                    <a:pt x="4084" y="5183"/>
                  </a:lnTo>
                  <a:lnTo>
                    <a:pt x="4128" y="5137"/>
                  </a:lnTo>
                  <a:lnTo>
                    <a:pt x="4173" y="5093"/>
                  </a:lnTo>
                  <a:lnTo>
                    <a:pt x="4224" y="5042"/>
                  </a:lnTo>
                  <a:lnTo>
                    <a:pt x="4274" y="4991"/>
                  </a:lnTo>
                  <a:lnTo>
                    <a:pt x="4324" y="4938"/>
                  </a:lnTo>
                  <a:lnTo>
                    <a:pt x="4374" y="4887"/>
                  </a:lnTo>
                  <a:lnTo>
                    <a:pt x="4397" y="4862"/>
                  </a:lnTo>
                  <a:lnTo>
                    <a:pt x="4420" y="4836"/>
                  </a:lnTo>
                  <a:lnTo>
                    <a:pt x="4431" y="4824"/>
                  </a:lnTo>
                  <a:lnTo>
                    <a:pt x="4445" y="4812"/>
                  </a:lnTo>
                  <a:lnTo>
                    <a:pt x="4459" y="4802"/>
                  </a:lnTo>
                  <a:lnTo>
                    <a:pt x="4466" y="4799"/>
                  </a:lnTo>
                  <a:lnTo>
                    <a:pt x="4473" y="4795"/>
                  </a:lnTo>
                  <a:lnTo>
                    <a:pt x="4482" y="4793"/>
                  </a:lnTo>
                  <a:lnTo>
                    <a:pt x="4489" y="4790"/>
                  </a:lnTo>
                  <a:lnTo>
                    <a:pt x="4507" y="4787"/>
                  </a:lnTo>
                  <a:lnTo>
                    <a:pt x="4525" y="4786"/>
                  </a:lnTo>
                  <a:lnTo>
                    <a:pt x="4546" y="4787"/>
                  </a:lnTo>
                  <a:lnTo>
                    <a:pt x="4566" y="4789"/>
                  </a:lnTo>
                  <a:lnTo>
                    <a:pt x="4587" y="4794"/>
                  </a:lnTo>
                  <a:lnTo>
                    <a:pt x="4609" y="4798"/>
                  </a:lnTo>
                  <a:lnTo>
                    <a:pt x="4632" y="4805"/>
                  </a:lnTo>
                  <a:lnTo>
                    <a:pt x="4675" y="4818"/>
                  </a:lnTo>
                  <a:lnTo>
                    <a:pt x="4717" y="4833"/>
                  </a:lnTo>
                  <a:lnTo>
                    <a:pt x="4755" y="4846"/>
                  </a:lnTo>
                  <a:lnTo>
                    <a:pt x="4787" y="4857"/>
                  </a:lnTo>
                  <a:lnTo>
                    <a:pt x="4941" y="4904"/>
                  </a:lnTo>
                  <a:lnTo>
                    <a:pt x="5094" y="4950"/>
                  </a:lnTo>
                  <a:lnTo>
                    <a:pt x="5246" y="4998"/>
                  </a:lnTo>
                  <a:lnTo>
                    <a:pt x="5399" y="5047"/>
                  </a:lnTo>
                  <a:lnTo>
                    <a:pt x="5424" y="5057"/>
                  </a:lnTo>
                  <a:lnTo>
                    <a:pt x="5449" y="5068"/>
                  </a:lnTo>
                  <a:lnTo>
                    <a:pt x="5473" y="5080"/>
                  </a:lnTo>
                  <a:lnTo>
                    <a:pt x="5497" y="5093"/>
                  </a:lnTo>
                  <a:lnTo>
                    <a:pt x="5522" y="5105"/>
                  </a:lnTo>
                  <a:lnTo>
                    <a:pt x="5547" y="5117"/>
                  </a:lnTo>
                  <a:lnTo>
                    <a:pt x="5572" y="5127"/>
                  </a:lnTo>
                  <a:lnTo>
                    <a:pt x="5586" y="5131"/>
                  </a:lnTo>
                  <a:lnTo>
                    <a:pt x="5599" y="5134"/>
                  </a:lnTo>
                  <a:lnTo>
                    <a:pt x="5644" y="5143"/>
                  </a:lnTo>
                  <a:lnTo>
                    <a:pt x="5687" y="5151"/>
                  </a:lnTo>
                  <a:lnTo>
                    <a:pt x="5732" y="5155"/>
                  </a:lnTo>
                  <a:lnTo>
                    <a:pt x="5775" y="5159"/>
                  </a:lnTo>
                  <a:lnTo>
                    <a:pt x="5820" y="5160"/>
                  </a:lnTo>
                  <a:lnTo>
                    <a:pt x="5864" y="5160"/>
                  </a:lnTo>
                  <a:lnTo>
                    <a:pt x="5909" y="5159"/>
                  </a:lnTo>
                  <a:lnTo>
                    <a:pt x="5953" y="5156"/>
                  </a:lnTo>
                  <a:lnTo>
                    <a:pt x="5997" y="5152"/>
                  </a:lnTo>
                  <a:lnTo>
                    <a:pt x="6041" y="5145"/>
                  </a:lnTo>
                  <a:lnTo>
                    <a:pt x="6084" y="5137"/>
                  </a:lnTo>
                  <a:lnTo>
                    <a:pt x="6128" y="5128"/>
                  </a:lnTo>
                  <a:lnTo>
                    <a:pt x="6171" y="5117"/>
                  </a:lnTo>
                  <a:lnTo>
                    <a:pt x="6214" y="5105"/>
                  </a:lnTo>
                  <a:lnTo>
                    <a:pt x="6256" y="5092"/>
                  </a:lnTo>
                  <a:lnTo>
                    <a:pt x="6298" y="5077"/>
                  </a:lnTo>
                  <a:lnTo>
                    <a:pt x="6341" y="5061"/>
                  </a:lnTo>
                  <a:lnTo>
                    <a:pt x="6382" y="5044"/>
                  </a:lnTo>
                  <a:lnTo>
                    <a:pt x="6423" y="5025"/>
                  </a:lnTo>
                  <a:lnTo>
                    <a:pt x="6463" y="5006"/>
                  </a:lnTo>
                  <a:lnTo>
                    <a:pt x="6503" y="4985"/>
                  </a:lnTo>
                  <a:lnTo>
                    <a:pt x="6542" y="4963"/>
                  </a:lnTo>
                  <a:lnTo>
                    <a:pt x="6580" y="4941"/>
                  </a:lnTo>
                  <a:lnTo>
                    <a:pt x="6618" y="4917"/>
                  </a:lnTo>
                  <a:lnTo>
                    <a:pt x="6655" y="4892"/>
                  </a:lnTo>
                  <a:lnTo>
                    <a:pt x="6692" y="4867"/>
                  </a:lnTo>
                  <a:lnTo>
                    <a:pt x="6728" y="4839"/>
                  </a:lnTo>
                  <a:lnTo>
                    <a:pt x="6763" y="4812"/>
                  </a:lnTo>
                  <a:lnTo>
                    <a:pt x="6797" y="4784"/>
                  </a:lnTo>
                  <a:lnTo>
                    <a:pt x="6829" y="4754"/>
                  </a:lnTo>
                  <a:lnTo>
                    <a:pt x="6862" y="4725"/>
                  </a:lnTo>
                  <a:lnTo>
                    <a:pt x="6894" y="4695"/>
                  </a:lnTo>
                  <a:lnTo>
                    <a:pt x="6923" y="4664"/>
                  </a:lnTo>
                  <a:lnTo>
                    <a:pt x="6952" y="4633"/>
                  </a:lnTo>
                  <a:lnTo>
                    <a:pt x="6981" y="4599"/>
                  </a:lnTo>
                  <a:lnTo>
                    <a:pt x="7009" y="4565"/>
                  </a:lnTo>
                  <a:lnTo>
                    <a:pt x="7037" y="4530"/>
                  </a:lnTo>
                  <a:lnTo>
                    <a:pt x="7064" y="4496"/>
                  </a:lnTo>
                  <a:lnTo>
                    <a:pt x="7091" y="4459"/>
                  </a:lnTo>
                  <a:lnTo>
                    <a:pt x="7117" y="4423"/>
                  </a:lnTo>
                  <a:lnTo>
                    <a:pt x="7168" y="4349"/>
                  </a:lnTo>
                  <a:lnTo>
                    <a:pt x="7218" y="4274"/>
                  </a:lnTo>
                  <a:lnTo>
                    <a:pt x="7314" y="4129"/>
                  </a:lnTo>
                  <a:lnTo>
                    <a:pt x="7361" y="4056"/>
                  </a:lnTo>
                  <a:lnTo>
                    <a:pt x="7407" y="3982"/>
                  </a:lnTo>
                  <a:lnTo>
                    <a:pt x="7451" y="3907"/>
                  </a:lnTo>
                  <a:lnTo>
                    <a:pt x="7492" y="3830"/>
                  </a:lnTo>
                  <a:lnTo>
                    <a:pt x="7531" y="3753"/>
                  </a:lnTo>
                  <a:lnTo>
                    <a:pt x="7569" y="3675"/>
                  </a:lnTo>
                  <a:lnTo>
                    <a:pt x="7605" y="3596"/>
                  </a:lnTo>
                  <a:lnTo>
                    <a:pt x="7639" y="3516"/>
                  </a:lnTo>
                  <a:lnTo>
                    <a:pt x="7672" y="3436"/>
                  </a:lnTo>
                  <a:lnTo>
                    <a:pt x="7702" y="3354"/>
                  </a:lnTo>
                  <a:lnTo>
                    <a:pt x="7730" y="3273"/>
                  </a:lnTo>
                  <a:lnTo>
                    <a:pt x="7758" y="3190"/>
                  </a:lnTo>
                  <a:lnTo>
                    <a:pt x="7783" y="3107"/>
                  </a:lnTo>
                  <a:lnTo>
                    <a:pt x="7806" y="3024"/>
                  </a:lnTo>
                  <a:lnTo>
                    <a:pt x="7828" y="2941"/>
                  </a:lnTo>
                  <a:lnTo>
                    <a:pt x="7849" y="2857"/>
                  </a:lnTo>
                  <a:lnTo>
                    <a:pt x="7868" y="2768"/>
                  </a:lnTo>
                  <a:lnTo>
                    <a:pt x="7887" y="2678"/>
                  </a:lnTo>
                  <a:lnTo>
                    <a:pt x="7896" y="2633"/>
                  </a:lnTo>
                  <a:lnTo>
                    <a:pt x="7903" y="2587"/>
                  </a:lnTo>
                  <a:lnTo>
                    <a:pt x="7910" y="2542"/>
                  </a:lnTo>
                  <a:lnTo>
                    <a:pt x="7916" y="2497"/>
                  </a:lnTo>
                  <a:lnTo>
                    <a:pt x="7921" y="2451"/>
                  </a:lnTo>
                  <a:lnTo>
                    <a:pt x="7925" y="2405"/>
                  </a:lnTo>
                  <a:lnTo>
                    <a:pt x="7927" y="2359"/>
                  </a:lnTo>
                  <a:lnTo>
                    <a:pt x="7928" y="2313"/>
                  </a:lnTo>
                  <a:lnTo>
                    <a:pt x="7928" y="2267"/>
                  </a:lnTo>
                  <a:lnTo>
                    <a:pt x="7927" y="2223"/>
                  </a:lnTo>
                  <a:lnTo>
                    <a:pt x="7923" y="2177"/>
                  </a:lnTo>
                  <a:lnTo>
                    <a:pt x="7917" y="2131"/>
                  </a:lnTo>
                  <a:lnTo>
                    <a:pt x="7913" y="2101"/>
                  </a:lnTo>
                  <a:lnTo>
                    <a:pt x="7908" y="2069"/>
                  </a:lnTo>
                  <a:lnTo>
                    <a:pt x="7896" y="2006"/>
                  </a:lnTo>
                  <a:lnTo>
                    <a:pt x="7879" y="1943"/>
                  </a:lnTo>
                  <a:lnTo>
                    <a:pt x="7862" y="1880"/>
                  </a:lnTo>
                  <a:lnTo>
                    <a:pt x="7842" y="1818"/>
                  </a:lnTo>
                  <a:lnTo>
                    <a:pt x="7821" y="1757"/>
                  </a:lnTo>
                  <a:lnTo>
                    <a:pt x="7797" y="1697"/>
                  </a:lnTo>
                  <a:lnTo>
                    <a:pt x="7771" y="1639"/>
                  </a:lnTo>
                  <a:lnTo>
                    <a:pt x="7764" y="1625"/>
                  </a:lnTo>
                  <a:lnTo>
                    <a:pt x="7755" y="1611"/>
                  </a:lnTo>
                  <a:lnTo>
                    <a:pt x="7737" y="1584"/>
                  </a:lnTo>
                  <a:lnTo>
                    <a:pt x="7697" y="1529"/>
                  </a:lnTo>
                  <a:lnTo>
                    <a:pt x="7677" y="1502"/>
                  </a:lnTo>
                  <a:lnTo>
                    <a:pt x="7669" y="1488"/>
                  </a:lnTo>
                  <a:lnTo>
                    <a:pt x="7662" y="1474"/>
                  </a:lnTo>
                  <a:lnTo>
                    <a:pt x="7655" y="1460"/>
                  </a:lnTo>
                  <a:lnTo>
                    <a:pt x="7650" y="1445"/>
                  </a:lnTo>
                  <a:lnTo>
                    <a:pt x="7647" y="1428"/>
                  </a:lnTo>
                  <a:lnTo>
                    <a:pt x="7645" y="1412"/>
                  </a:lnTo>
                  <a:lnTo>
                    <a:pt x="7645" y="1402"/>
                  </a:lnTo>
                  <a:lnTo>
                    <a:pt x="7648" y="1391"/>
                  </a:lnTo>
                  <a:lnTo>
                    <a:pt x="7651" y="1379"/>
                  </a:lnTo>
                  <a:lnTo>
                    <a:pt x="7655" y="1367"/>
                  </a:lnTo>
                  <a:lnTo>
                    <a:pt x="7662" y="1355"/>
                  </a:lnTo>
                  <a:lnTo>
                    <a:pt x="7668" y="1343"/>
                  </a:lnTo>
                  <a:lnTo>
                    <a:pt x="7685" y="1318"/>
                  </a:lnTo>
                  <a:lnTo>
                    <a:pt x="7718" y="1270"/>
                  </a:lnTo>
                  <a:lnTo>
                    <a:pt x="7734" y="1249"/>
                  </a:lnTo>
                  <a:lnTo>
                    <a:pt x="7746" y="1229"/>
                  </a:lnTo>
                  <a:lnTo>
                    <a:pt x="7780" y="1161"/>
                  </a:lnTo>
                  <a:lnTo>
                    <a:pt x="7797" y="1125"/>
                  </a:lnTo>
                  <a:lnTo>
                    <a:pt x="7813" y="1089"/>
                  </a:lnTo>
                  <a:lnTo>
                    <a:pt x="7827" y="1053"/>
                  </a:lnTo>
                  <a:lnTo>
                    <a:pt x="7840" y="1017"/>
                  </a:lnTo>
                  <a:lnTo>
                    <a:pt x="7851" y="980"/>
                  </a:lnTo>
                  <a:lnTo>
                    <a:pt x="7860" y="944"/>
                  </a:lnTo>
                  <a:lnTo>
                    <a:pt x="7863" y="926"/>
                  </a:lnTo>
                  <a:lnTo>
                    <a:pt x="7866" y="907"/>
                  </a:lnTo>
                  <a:lnTo>
                    <a:pt x="7867" y="889"/>
                  </a:lnTo>
                  <a:lnTo>
                    <a:pt x="7868" y="870"/>
                  </a:lnTo>
                  <a:lnTo>
                    <a:pt x="7870" y="852"/>
                  </a:lnTo>
                  <a:lnTo>
                    <a:pt x="7868" y="833"/>
                  </a:lnTo>
                  <a:lnTo>
                    <a:pt x="7867" y="815"/>
                  </a:lnTo>
                  <a:lnTo>
                    <a:pt x="7865" y="796"/>
                  </a:lnTo>
                  <a:lnTo>
                    <a:pt x="7862" y="778"/>
                  </a:lnTo>
                  <a:lnTo>
                    <a:pt x="7858" y="759"/>
                  </a:lnTo>
                  <a:lnTo>
                    <a:pt x="7852" y="741"/>
                  </a:lnTo>
                  <a:lnTo>
                    <a:pt x="7846" y="722"/>
                  </a:lnTo>
                  <a:lnTo>
                    <a:pt x="7838" y="704"/>
                  </a:lnTo>
                  <a:lnTo>
                    <a:pt x="7829" y="685"/>
                  </a:lnTo>
                  <a:lnTo>
                    <a:pt x="7820" y="668"/>
                  </a:lnTo>
                  <a:lnTo>
                    <a:pt x="7809" y="649"/>
                  </a:lnTo>
                  <a:lnTo>
                    <a:pt x="7797" y="632"/>
                  </a:lnTo>
                  <a:lnTo>
                    <a:pt x="7785" y="615"/>
                  </a:lnTo>
                  <a:lnTo>
                    <a:pt x="7772" y="599"/>
                  </a:lnTo>
                  <a:lnTo>
                    <a:pt x="7759" y="584"/>
                  </a:lnTo>
                  <a:lnTo>
                    <a:pt x="7744" y="570"/>
                  </a:lnTo>
                  <a:lnTo>
                    <a:pt x="7730" y="556"/>
                  </a:lnTo>
                  <a:lnTo>
                    <a:pt x="7716" y="543"/>
                  </a:lnTo>
                  <a:lnTo>
                    <a:pt x="7701" y="530"/>
                  </a:lnTo>
                  <a:lnTo>
                    <a:pt x="7670" y="506"/>
                  </a:lnTo>
                  <a:lnTo>
                    <a:pt x="7639" y="485"/>
                  </a:lnTo>
                  <a:lnTo>
                    <a:pt x="7605" y="465"/>
                  </a:lnTo>
                  <a:lnTo>
                    <a:pt x="7571" y="447"/>
                  </a:lnTo>
                  <a:lnTo>
                    <a:pt x="7537" y="430"/>
                  </a:lnTo>
                  <a:lnTo>
                    <a:pt x="7501" y="415"/>
                  </a:lnTo>
                  <a:lnTo>
                    <a:pt x="7464" y="402"/>
                  </a:lnTo>
                  <a:lnTo>
                    <a:pt x="7427" y="389"/>
                  </a:lnTo>
                  <a:lnTo>
                    <a:pt x="7389" y="377"/>
                  </a:lnTo>
                  <a:lnTo>
                    <a:pt x="7351" y="365"/>
                  </a:lnTo>
                  <a:lnTo>
                    <a:pt x="7273" y="343"/>
                  </a:lnTo>
                  <a:lnTo>
                    <a:pt x="7136" y="306"/>
                  </a:lnTo>
                  <a:lnTo>
                    <a:pt x="6998" y="273"/>
                  </a:lnTo>
                  <a:lnTo>
                    <a:pt x="6860" y="240"/>
                  </a:lnTo>
                  <a:lnTo>
                    <a:pt x="6722" y="209"/>
                  </a:lnTo>
                  <a:lnTo>
                    <a:pt x="6584" y="179"/>
                  </a:lnTo>
                  <a:lnTo>
                    <a:pt x="6444" y="150"/>
                  </a:lnTo>
                  <a:lnTo>
                    <a:pt x="6166" y="91"/>
                  </a:lnTo>
                  <a:lnTo>
                    <a:pt x="6062" y="70"/>
                  </a:lnTo>
                  <a:lnTo>
                    <a:pt x="5960" y="51"/>
                  </a:lnTo>
                  <a:lnTo>
                    <a:pt x="5908" y="42"/>
                  </a:lnTo>
                  <a:lnTo>
                    <a:pt x="5857" y="33"/>
                  </a:lnTo>
                  <a:lnTo>
                    <a:pt x="5805" y="27"/>
                  </a:lnTo>
                  <a:lnTo>
                    <a:pt x="5752" y="19"/>
                  </a:lnTo>
                  <a:lnTo>
                    <a:pt x="5729" y="16"/>
                  </a:lnTo>
                  <a:lnTo>
                    <a:pt x="5707" y="13"/>
                  </a:lnTo>
                  <a:lnTo>
                    <a:pt x="5663" y="5"/>
                  </a:lnTo>
                  <a:lnTo>
                    <a:pt x="5641" y="2"/>
                  </a:lnTo>
                  <a:lnTo>
                    <a:pt x="5618" y="0"/>
                  </a:lnTo>
                  <a:lnTo>
                    <a:pt x="5596" y="0"/>
                  </a:lnTo>
                  <a:lnTo>
                    <a:pt x="5573" y="1"/>
                  </a:lnTo>
                  <a:close/>
                  <a:moveTo>
                    <a:pt x="3068" y="1908"/>
                  </a:moveTo>
                  <a:lnTo>
                    <a:pt x="3605" y="2071"/>
                  </a:lnTo>
                  <a:lnTo>
                    <a:pt x="3625" y="2084"/>
                  </a:lnTo>
                  <a:lnTo>
                    <a:pt x="3647" y="2095"/>
                  </a:lnTo>
                  <a:lnTo>
                    <a:pt x="3670" y="2106"/>
                  </a:lnTo>
                  <a:lnTo>
                    <a:pt x="3694" y="2116"/>
                  </a:lnTo>
                  <a:lnTo>
                    <a:pt x="3719" y="2125"/>
                  </a:lnTo>
                  <a:lnTo>
                    <a:pt x="3744" y="2133"/>
                  </a:lnTo>
                  <a:lnTo>
                    <a:pt x="3796" y="2150"/>
                  </a:lnTo>
                  <a:lnTo>
                    <a:pt x="3849" y="2164"/>
                  </a:lnTo>
                  <a:lnTo>
                    <a:pt x="3901" y="2177"/>
                  </a:lnTo>
                  <a:lnTo>
                    <a:pt x="3949" y="2190"/>
                  </a:lnTo>
                  <a:lnTo>
                    <a:pt x="3994" y="2203"/>
                  </a:lnTo>
                  <a:lnTo>
                    <a:pt x="4191" y="2262"/>
                  </a:lnTo>
                  <a:lnTo>
                    <a:pt x="4388" y="2320"/>
                  </a:lnTo>
                  <a:lnTo>
                    <a:pt x="4487" y="2349"/>
                  </a:lnTo>
                  <a:lnTo>
                    <a:pt x="4585" y="2377"/>
                  </a:lnTo>
                  <a:lnTo>
                    <a:pt x="4684" y="2404"/>
                  </a:lnTo>
                  <a:lnTo>
                    <a:pt x="4784" y="2430"/>
                  </a:lnTo>
                  <a:lnTo>
                    <a:pt x="5530" y="2658"/>
                  </a:lnTo>
                  <a:lnTo>
                    <a:pt x="5518" y="2661"/>
                  </a:lnTo>
                  <a:lnTo>
                    <a:pt x="5505" y="2664"/>
                  </a:lnTo>
                  <a:lnTo>
                    <a:pt x="5493" y="2665"/>
                  </a:lnTo>
                  <a:lnTo>
                    <a:pt x="5480" y="2666"/>
                  </a:lnTo>
                  <a:lnTo>
                    <a:pt x="5467" y="2666"/>
                  </a:lnTo>
                  <a:lnTo>
                    <a:pt x="5453" y="2666"/>
                  </a:lnTo>
                  <a:lnTo>
                    <a:pt x="5427" y="2663"/>
                  </a:lnTo>
                  <a:lnTo>
                    <a:pt x="5400" y="2659"/>
                  </a:lnTo>
                  <a:lnTo>
                    <a:pt x="5374" y="2653"/>
                  </a:lnTo>
                  <a:lnTo>
                    <a:pt x="5325" y="2641"/>
                  </a:lnTo>
                  <a:lnTo>
                    <a:pt x="5261" y="2626"/>
                  </a:lnTo>
                  <a:lnTo>
                    <a:pt x="5195" y="2611"/>
                  </a:lnTo>
                  <a:lnTo>
                    <a:pt x="5163" y="2604"/>
                  </a:lnTo>
                  <a:lnTo>
                    <a:pt x="5129" y="2599"/>
                  </a:lnTo>
                  <a:lnTo>
                    <a:pt x="5096" y="2595"/>
                  </a:lnTo>
                  <a:lnTo>
                    <a:pt x="5063" y="2591"/>
                  </a:lnTo>
                  <a:lnTo>
                    <a:pt x="5030" y="2591"/>
                  </a:lnTo>
                  <a:lnTo>
                    <a:pt x="5014" y="2591"/>
                  </a:lnTo>
                  <a:lnTo>
                    <a:pt x="4998" y="2594"/>
                  </a:lnTo>
                  <a:lnTo>
                    <a:pt x="4982" y="2596"/>
                  </a:lnTo>
                  <a:lnTo>
                    <a:pt x="4966" y="2598"/>
                  </a:lnTo>
                  <a:lnTo>
                    <a:pt x="4950" y="2601"/>
                  </a:lnTo>
                  <a:lnTo>
                    <a:pt x="4935" y="2606"/>
                  </a:lnTo>
                  <a:lnTo>
                    <a:pt x="4920" y="2611"/>
                  </a:lnTo>
                  <a:lnTo>
                    <a:pt x="4905" y="2618"/>
                  </a:lnTo>
                  <a:lnTo>
                    <a:pt x="4890" y="2625"/>
                  </a:lnTo>
                  <a:lnTo>
                    <a:pt x="4875" y="2633"/>
                  </a:lnTo>
                  <a:lnTo>
                    <a:pt x="4860" y="2643"/>
                  </a:lnTo>
                  <a:lnTo>
                    <a:pt x="4846" y="2653"/>
                  </a:lnTo>
                  <a:lnTo>
                    <a:pt x="4833" y="2664"/>
                  </a:lnTo>
                  <a:lnTo>
                    <a:pt x="4819" y="2677"/>
                  </a:lnTo>
                  <a:lnTo>
                    <a:pt x="4777" y="2720"/>
                  </a:lnTo>
                  <a:lnTo>
                    <a:pt x="4738" y="2762"/>
                  </a:lnTo>
                  <a:lnTo>
                    <a:pt x="4699" y="2807"/>
                  </a:lnTo>
                  <a:lnTo>
                    <a:pt x="4660" y="2850"/>
                  </a:lnTo>
                  <a:lnTo>
                    <a:pt x="4622" y="2896"/>
                  </a:lnTo>
                  <a:lnTo>
                    <a:pt x="4585" y="2942"/>
                  </a:lnTo>
                  <a:lnTo>
                    <a:pt x="4511" y="3034"/>
                  </a:lnTo>
                  <a:lnTo>
                    <a:pt x="4367" y="3220"/>
                  </a:lnTo>
                  <a:lnTo>
                    <a:pt x="4294" y="3313"/>
                  </a:lnTo>
                  <a:lnTo>
                    <a:pt x="4220" y="3404"/>
                  </a:lnTo>
                  <a:lnTo>
                    <a:pt x="4075" y="3584"/>
                  </a:lnTo>
                  <a:lnTo>
                    <a:pt x="3930" y="3763"/>
                  </a:lnTo>
                  <a:lnTo>
                    <a:pt x="3784" y="3943"/>
                  </a:lnTo>
                  <a:lnTo>
                    <a:pt x="3711" y="4032"/>
                  </a:lnTo>
                  <a:lnTo>
                    <a:pt x="3638" y="4120"/>
                  </a:lnTo>
                  <a:lnTo>
                    <a:pt x="3588" y="4179"/>
                  </a:lnTo>
                  <a:lnTo>
                    <a:pt x="3538" y="4237"/>
                  </a:lnTo>
                  <a:lnTo>
                    <a:pt x="3438" y="4352"/>
                  </a:lnTo>
                  <a:lnTo>
                    <a:pt x="3388" y="4410"/>
                  </a:lnTo>
                  <a:lnTo>
                    <a:pt x="3338" y="4467"/>
                  </a:lnTo>
                  <a:lnTo>
                    <a:pt x="3290" y="4527"/>
                  </a:lnTo>
                  <a:lnTo>
                    <a:pt x="3242" y="4586"/>
                  </a:lnTo>
                  <a:lnTo>
                    <a:pt x="3145" y="4712"/>
                  </a:lnTo>
                  <a:lnTo>
                    <a:pt x="3050" y="4839"/>
                  </a:lnTo>
                  <a:lnTo>
                    <a:pt x="2955" y="4968"/>
                  </a:lnTo>
                  <a:lnTo>
                    <a:pt x="2908" y="5032"/>
                  </a:lnTo>
                  <a:lnTo>
                    <a:pt x="2863" y="5096"/>
                  </a:lnTo>
                  <a:lnTo>
                    <a:pt x="2847" y="5120"/>
                  </a:lnTo>
                  <a:lnTo>
                    <a:pt x="2831" y="5146"/>
                  </a:lnTo>
                  <a:lnTo>
                    <a:pt x="2813" y="5176"/>
                  </a:lnTo>
                  <a:lnTo>
                    <a:pt x="2793" y="5204"/>
                  </a:lnTo>
                  <a:lnTo>
                    <a:pt x="2782" y="5217"/>
                  </a:lnTo>
                  <a:lnTo>
                    <a:pt x="2771" y="5229"/>
                  </a:lnTo>
                  <a:lnTo>
                    <a:pt x="2759" y="5241"/>
                  </a:lnTo>
                  <a:lnTo>
                    <a:pt x="2747" y="5251"/>
                  </a:lnTo>
                  <a:lnTo>
                    <a:pt x="2735" y="5259"/>
                  </a:lnTo>
                  <a:lnTo>
                    <a:pt x="2722" y="5267"/>
                  </a:lnTo>
                  <a:lnTo>
                    <a:pt x="2709" y="5271"/>
                  </a:lnTo>
                  <a:lnTo>
                    <a:pt x="2695" y="5273"/>
                  </a:lnTo>
                  <a:lnTo>
                    <a:pt x="2685" y="5275"/>
                  </a:lnTo>
                  <a:lnTo>
                    <a:pt x="2674" y="5275"/>
                  </a:lnTo>
                  <a:lnTo>
                    <a:pt x="2665" y="5272"/>
                  </a:lnTo>
                  <a:lnTo>
                    <a:pt x="2654" y="5271"/>
                  </a:lnTo>
                  <a:lnTo>
                    <a:pt x="2633" y="5265"/>
                  </a:lnTo>
                  <a:lnTo>
                    <a:pt x="2611" y="5258"/>
                  </a:lnTo>
                  <a:lnTo>
                    <a:pt x="2570" y="5241"/>
                  </a:lnTo>
                  <a:lnTo>
                    <a:pt x="2549" y="5233"/>
                  </a:lnTo>
                  <a:lnTo>
                    <a:pt x="2530" y="5228"/>
                  </a:lnTo>
                  <a:lnTo>
                    <a:pt x="2472" y="5213"/>
                  </a:lnTo>
                  <a:lnTo>
                    <a:pt x="2415" y="5196"/>
                  </a:lnTo>
                  <a:lnTo>
                    <a:pt x="2359" y="5180"/>
                  </a:lnTo>
                  <a:lnTo>
                    <a:pt x="2302" y="5163"/>
                  </a:lnTo>
                  <a:lnTo>
                    <a:pt x="2189" y="5127"/>
                  </a:lnTo>
                  <a:lnTo>
                    <a:pt x="2076" y="5089"/>
                  </a:lnTo>
                  <a:lnTo>
                    <a:pt x="1991" y="5061"/>
                  </a:lnTo>
                  <a:lnTo>
                    <a:pt x="1906" y="5034"/>
                  </a:lnTo>
                  <a:lnTo>
                    <a:pt x="1821" y="5008"/>
                  </a:lnTo>
                  <a:lnTo>
                    <a:pt x="1736" y="4982"/>
                  </a:lnTo>
                  <a:lnTo>
                    <a:pt x="1394" y="4881"/>
                  </a:lnTo>
                  <a:lnTo>
                    <a:pt x="1223" y="4830"/>
                  </a:lnTo>
                  <a:lnTo>
                    <a:pt x="1138" y="4802"/>
                  </a:lnTo>
                  <a:lnTo>
                    <a:pt x="1053" y="4775"/>
                  </a:lnTo>
                  <a:lnTo>
                    <a:pt x="969" y="4746"/>
                  </a:lnTo>
                  <a:lnTo>
                    <a:pt x="886" y="4716"/>
                  </a:lnTo>
                  <a:lnTo>
                    <a:pt x="802" y="4685"/>
                  </a:lnTo>
                  <a:lnTo>
                    <a:pt x="719" y="4652"/>
                  </a:lnTo>
                  <a:lnTo>
                    <a:pt x="614" y="4609"/>
                  </a:lnTo>
                  <a:lnTo>
                    <a:pt x="560" y="4586"/>
                  </a:lnTo>
                  <a:lnTo>
                    <a:pt x="506" y="4564"/>
                  </a:lnTo>
                  <a:lnTo>
                    <a:pt x="452" y="4543"/>
                  </a:lnTo>
                  <a:lnTo>
                    <a:pt x="397" y="4524"/>
                  </a:lnTo>
                  <a:lnTo>
                    <a:pt x="343" y="4506"/>
                  </a:lnTo>
                  <a:lnTo>
                    <a:pt x="316" y="4499"/>
                  </a:lnTo>
                  <a:lnTo>
                    <a:pt x="288" y="4492"/>
                  </a:lnTo>
                  <a:lnTo>
                    <a:pt x="252" y="4485"/>
                  </a:lnTo>
                  <a:lnTo>
                    <a:pt x="230" y="4479"/>
                  </a:lnTo>
                  <a:lnTo>
                    <a:pt x="207" y="4473"/>
                  </a:lnTo>
                  <a:lnTo>
                    <a:pt x="196" y="4468"/>
                  </a:lnTo>
                  <a:lnTo>
                    <a:pt x="185" y="4464"/>
                  </a:lnTo>
                  <a:lnTo>
                    <a:pt x="175" y="4460"/>
                  </a:lnTo>
                  <a:lnTo>
                    <a:pt x="166" y="4454"/>
                  </a:lnTo>
                  <a:lnTo>
                    <a:pt x="160" y="4448"/>
                  </a:lnTo>
                  <a:lnTo>
                    <a:pt x="154" y="4441"/>
                  </a:lnTo>
                  <a:lnTo>
                    <a:pt x="151" y="4433"/>
                  </a:lnTo>
                  <a:lnTo>
                    <a:pt x="150" y="4425"/>
                  </a:lnTo>
                  <a:lnTo>
                    <a:pt x="151" y="4415"/>
                  </a:lnTo>
                  <a:lnTo>
                    <a:pt x="154" y="4404"/>
                  </a:lnTo>
                  <a:lnTo>
                    <a:pt x="159" y="4393"/>
                  </a:lnTo>
                  <a:lnTo>
                    <a:pt x="166" y="4382"/>
                  </a:lnTo>
                  <a:lnTo>
                    <a:pt x="174" y="4371"/>
                  </a:lnTo>
                  <a:lnTo>
                    <a:pt x="184" y="4361"/>
                  </a:lnTo>
                  <a:lnTo>
                    <a:pt x="206" y="4338"/>
                  </a:lnTo>
                  <a:lnTo>
                    <a:pt x="228" y="4317"/>
                  </a:lnTo>
                  <a:lnTo>
                    <a:pt x="250" y="4297"/>
                  </a:lnTo>
                  <a:lnTo>
                    <a:pt x="271" y="4279"/>
                  </a:lnTo>
                  <a:lnTo>
                    <a:pt x="286" y="4265"/>
                  </a:lnTo>
                  <a:lnTo>
                    <a:pt x="391" y="4150"/>
                  </a:lnTo>
                  <a:lnTo>
                    <a:pt x="496" y="4035"/>
                  </a:lnTo>
                  <a:lnTo>
                    <a:pt x="603" y="3922"/>
                  </a:lnTo>
                  <a:lnTo>
                    <a:pt x="710" y="3810"/>
                  </a:lnTo>
                  <a:lnTo>
                    <a:pt x="769" y="3750"/>
                  </a:lnTo>
                  <a:lnTo>
                    <a:pt x="828" y="3691"/>
                  </a:lnTo>
                  <a:lnTo>
                    <a:pt x="888" y="3633"/>
                  </a:lnTo>
                  <a:lnTo>
                    <a:pt x="948" y="3574"/>
                  </a:lnTo>
                  <a:lnTo>
                    <a:pt x="1068" y="3459"/>
                  </a:lnTo>
                  <a:lnTo>
                    <a:pt x="1191" y="3344"/>
                  </a:lnTo>
                  <a:lnTo>
                    <a:pt x="1313" y="3230"/>
                  </a:lnTo>
                  <a:lnTo>
                    <a:pt x="1435" y="3115"/>
                  </a:lnTo>
                  <a:lnTo>
                    <a:pt x="1556" y="2999"/>
                  </a:lnTo>
                  <a:lnTo>
                    <a:pt x="1616" y="2941"/>
                  </a:lnTo>
                  <a:lnTo>
                    <a:pt x="1674" y="2882"/>
                  </a:lnTo>
                  <a:lnTo>
                    <a:pt x="1728" y="2829"/>
                  </a:lnTo>
                  <a:lnTo>
                    <a:pt x="1780" y="2775"/>
                  </a:lnTo>
                  <a:lnTo>
                    <a:pt x="1883" y="2666"/>
                  </a:lnTo>
                  <a:lnTo>
                    <a:pt x="1986" y="2557"/>
                  </a:lnTo>
                  <a:lnTo>
                    <a:pt x="2089" y="2448"/>
                  </a:lnTo>
                  <a:lnTo>
                    <a:pt x="2193" y="2339"/>
                  </a:lnTo>
                  <a:lnTo>
                    <a:pt x="2247" y="2286"/>
                  </a:lnTo>
                  <a:lnTo>
                    <a:pt x="2300" y="2232"/>
                  </a:lnTo>
                  <a:lnTo>
                    <a:pt x="2353" y="2181"/>
                  </a:lnTo>
                  <a:lnTo>
                    <a:pt x="2409" y="2129"/>
                  </a:lnTo>
                  <a:lnTo>
                    <a:pt x="2464" y="2079"/>
                  </a:lnTo>
                  <a:lnTo>
                    <a:pt x="2521" y="2030"/>
                  </a:lnTo>
                  <a:lnTo>
                    <a:pt x="2554" y="2004"/>
                  </a:lnTo>
                  <a:lnTo>
                    <a:pt x="2587" y="1979"/>
                  </a:lnTo>
                  <a:lnTo>
                    <a:pt x="2624" y="1955"/>
                  </a:lnTo>
                  <a:lnTo>
                    <a:pt x="2644" y="1944"/>
                  </a:lnTo>
                  <a:lnTo>
                    <a:pt x="2663" y="1933"/>
                  </a:lnTo>
                  <a:lnTo>
                    <a:pt x="2683" y="1923"/>
                  </a:lnTo>
                  <a:lnTo>
                    <a:pt x="2703" y="1914"/>
                  </a:lnTo>
                  <a:lnTo>
                    <a:pt x="2723" y="1906"/>
                  </a:lnTo>
                  <a:lnTo>
                    <a:pt x="2744" y="1898"/>
                  </a:lnTo>
                  <a:lnTo>
                    <a:pt x="2765" y="1892"/>
                  </a:lnTo>
                  <a:lnTo>
                    <a:pt x="2785" y="1886"/>
                  </a:lnTo>
                  <a:lnTo>
                    <a:pt x="2806" y="1883"/>
                  </a:lnTo>
                  <a:lnTo>
                    <a:pt x="2827" y="1881"/>
                  </a:lnTo>
                  <a:lnTo>
                    <a:pt x="2853" y="1879"/>
                  </a:lnTo>
                  <a:lnTo>
                    <a:pt x="2879" y="1880"/>
                  </a:lnTo>
                  <a:lnTo>
                    <a:pt x="2906" y="1882"/>
                  </a:lnTo>
                  <a:lnTo>
                    <a:pt x="2933" y="1886"/>
                  </a:lnTo>
                  <a:lnTo>
                    <a:pt x="2988" y="1895"/>
                  </a:lnTo>
                  <a:lnTo>
                    <a:pt x="3040" y="1904"/>
                  </a:lnTo>
                  <a:lnTo>
                    <a:pt x="3068" y="1908"/>
                  </a:lnTo>
                  <a:close/>
                  <a:moveTo>
                    <a:pt x="5616" y="2565"/>
                  </a:moveTo>
                  <a:lnTo>
                    <a:pt x="5286" y="2468"/>
                  </a:lnTo>
                  <a:lnTo>
                    <a:pt x="5294" y="2459"/>
                  </a:lnTo>
                  <a:lnTo>
                    <a:pt x="5302" y="2448"/>
                  </a:lnTo>
                  <a:lnTo>
                    <a:pt x="5317" y="2426"/>
                  </a:lnTo>
                  <a:lnTo>
                    <a:pt x="5330" y="2403"/>
                  </a:lnTo>
                  <a:lnTo>
                    <a:pt x="5344" y="2381"/>
                  </a:lnTo>
                  <a:lnTo>
                    <a:pt x="5357" y="2361"/>
                  </a:lnTo>
                  <a:lnTo>
                    <a:pt x="5373" y="2341"/>
                  </a:lnTo>
                  <a:lnTo>
                    <a:pt x="5402" y="2302"/>
                  </a:lnTo>
                  <a:lnTo>
                    <a:pt x="5417" y="2281"/>
                  </a:lnTo>
                  <a:lnTo>
                    <a:pt x="5431" y="2262"/>
                  </a:lnTo>
                  <a:lnTo>
                    <a:pt x="5444" y="2241"/>
                  </a:lnTo>
                  <a:lnTo>
                    <a:pt x="5456" y="2219"/>
                  </a:lnTo>
                  <a:lnTo>
                    <a:pt x="5462" y="2206"/>
                  </a:lnTo>
                  <a:lnTo>
                    <a:pt x="5465" y="2192"/>
                  </a:lnTo>
                  <a:lnTo>
                    <a:pt x="5467" y="2178"/>
                  </a:lnTo>
                  <a:lnTo>
                    <a:pt x="5467" y="2164"/>
                  </a:lnTo>
                  <a:lnTo>
                    <a:pt x="5464" y="2150"/>
                  </a:lnTo>
                  <a:lnTo>
                    <a:pt x="5462" y="2143"/>
                  </a:lnTo>
                  <a:lnTo>
                    <a:pt x="5460" y="2137"/>
                  </a:lnTo>
                  <a:lnTo>
                    <a:pt x="5455" y="2131"/>
                  </a:lnTo>
                  <a:lnTo>
                    <a:pt x="5451" y="2125"/>
                  </a:lnTo>
                  <a:lnTo>
                    <a:pt x="5447" y="2120"/>
                  </a:lnTo>
                  <a:lnTo>
                    <a:pt x="5440" y="2115"/>
                  </a:lnTo>
                  <a:lnTo>
                    <a:pt x="5434" y="2110"/>
                  </a:lnTo>
                  <a:lnTo>
                    <a:pt x="5427" y="2106"/>
                  </a:lnTo>
                  <a:lnTo>
                    <a:pt x="5412" y="2101"/>
                  </a:lnTo>
                  <a:lnTo>
                    <a:pt x="5395" y="2096"/>
                  </a:lnTo>
                  <a:lnTo>
                    <a:pt x="5379" y="2093"/>
                  </a:lnTo>
                  <a:lnTo>
                    <a:pt x="5344" y="2090"/>
                  </a:lnTo>
                  <a:lnTo>
                    <a:pt x="5327" y="2089"/>
                  </a:lnTo>
                  <a:lnTo>
                    <a:pt x="5312" y="2087"/>
                  </a:lnTo>
                  <a:lnTo>
                    <a:pt x="5247" y="2075"/>
                  </a:lnTo>
                  <a:lnTo>
                    <a:pt x="5184" y="2062"/>
                  </a:lnTo>
                  <a:lnTo>
                    <a:pt x="5121" y="2046"/>
                  </a:lnTo>
                  <a:lnTo>
                    <a:pt x="5058" y="2032"/>
                  </a:lnTo>
                  <a:lnTo>
                    <a:pt x="4989" y="2015"/>
                  </a:lnTo>
                  <a:lnTo>
                    <a:pt x="4919" y="1996"/>
                  </a:lnTo>
                  <a:lnTo>
                    <a:pt x="4849" y="1977"/>
                  </a:lnTo>
                  <a:lnTo>
                    <a:pt x="4781" y="1957"/>
                  </a:lnTo>
                  <a:lnTo>
                    <a:pt x="4643" y="1916"/>
                  </a:lnTo>
                  <a:lnTo>
                    <a:pt x="4573" y="1896"/>
                  </a:lnTo>
                  <a:lnTo>
                    <a:pt x="4503" y="1878"/>
                  </a:lnTo>
                  <a:lnTo>
                    <a:pt x="4461" y="1867"/>
                  </a:lnTo>
                  <a:lnTo>
                    <a:pt x="4417" y="1857"/>
                  </a:lnTo>
                  <a:lnTo>
                    <a:pt x="4329" y="1840"/>
                  </a:lnTo>
                  <a:lnTo>
                    <a:pt x="4286" y="1830"/>
                  </a:lnTo>
                  <a:lnTo>
                    <a:pt x="4242" y="1821"/>
                  </a:lnTo>
                  <a:lnTo>
                    <a:pt x="4199" y="1810"/>
                  </a:lnTo>
                  <a:lnTo>
                    <a:pt x="4155" y="1798"/>
                  </a:lnTo>
                  <a:lnTo>
                    <a:pt x="4114" y="1787"/>
                  </a:lnTo>
                  <a:lnTo>
                    <a:pt x="4071" y="1779"/>
                  </a:lnTo>
                  <a:lnTo>
                    <a:pt x="3983" y="1761"/>
                  </a:lnTo>
                  <a:lnTo>
                    <a:pt x="3940" y="1752"/>
                  </a:lnTo>
                  <a:lnTo>
                    <a:pt x="3897" y="1742"/>
                  </a:lnTo>
                  <a:lnTo>
                    <a:pt x="3877" y="1736"/>
                  </a:lnTo>
                  <a:lnTo>
                    <a:pt x="3856" y="1730"/>
                  </a:lnTo>
                  <a:lnTo>
                    <a:pt x="3836" y="1722"/>
                  </a:lnTo>
                  <a:lnTo>
                    <a:pt x="3817" y="1714"/>
                  </a:lnTo>
                  <a:lnTo>
                    <a:pt x="3809" y="1710"/>
                  </a:lnTo>
                  <a:lnTo>
                    <a:pt x="3804" y="1705"/>
                  </a:lnTo>
                  <a:lnTo>
                    <a:pt x="3799" y="1698"/>
                  </a:lnTo>
                  <a:lnTo>
                    <a:pt x="3795" y="1692"/>
                  </a:lnTo>
                  <a:lnTo>
                    <a:pt x="3792" y="1684"/>
                  </a:lnTo>
                  <a:lnTo>
                    <a:pt x="3788" y="1675"/>
                  </a:lnTo>
                  <a:lnTo>
                    <a:pt x="3784" y="1659"/>
                  </a:lnTo>
                  <a:lnTo>
                    <a:pt x="3780" y="1643"/>
                  </a:lnTo>
                  <a:lnTo>
                    <a:pt x="3774" y="1630"/>
                  </a:lnTo>
                  <a:lnTo>
                    <a:pt x="3772" y="1624"/>
                  </a:lnTo>
                  <a:lnTo>
                    <a:pt x="3768" y="1621"/>
                  </a:lnTo>
                  <a:lnTo>
                    <a:pt x="3765" y="1619"/>
                  </a:lnTo>
                  <a:lnTo>
                    <a:pt x="3759" y="1618"/>
                  </a:lnTo>
                  <a:lnTo>
                    <a:pt x="3751" y="1619"/>
                  </a:lnTo>
                  <a:lnTo>
                    <a:pt x="3744" y="1621"/>
                  </a:lnTo>
                  <a:lnTo>
                    <a:pt x="3736" y="1625"/>
                  </a:lnTo>
                  <a:lnTo>
                    <a:pt x="3729" y="1631"/>
                  </a:lnTo>
                  <a:lnTo>
                    <a:pt x="3722" y="1637"/>
                  </a:lnTo>
                  <a:lnTo>
                    <a:pt x="3714" y="1645"/>
                  </a:lnTo>
                  <a:lnTo>
                    <a:pt x="3701" y="1661"/>
                  </a:lnTo>
                  <a:lnTo>
                    <a:pt x="3689" y="1679"/>
                  </a:lnTo>
                  <a:lnTo>
                    <a:pt x="3679" y="1697"/>
                  </a:lnTo>
                  <a:lnTo>
                    <a:pt x="3661" y="1726"/>
                  </a:lnTo>
                  <a:lnTo>
                    <a:pt x="3646" y="1750"/>
                  </a:lnTo>
                  <a:lnTo>
                    <a:pt x="3627" y="1776"/>
                  </a:lnTo>
                  <a:lnTo>
                    <a:pt x="3608" y="1805"/>
                  </a:lnTo>
                  <a:lnTo>
                    <a:pt x="3588" y="1834"/>
                  </a:lnTo>
                  <a:lnTo>
                    <a:pt x="3570" y="1865"/>
                  </a:lnTo>
                  <a:lnTo>
                    <a:pt x="3561" y="1880"/>
                  </a:lnTo>
                  <a:lnTo>
                    <a:pt x="3555" y="1896"/>
                  </a:lnTo>
                  <a:lnTo>
                    <a:pt x="3548" y="1911"/>
                  </a:lnTo>
                  <a:lnTo>
                    <a:pt x="3543" y="1927"/>
                  </a:lnTo>
                  <a:lnTo>
                    <a:pt x="3539" y="1942"/>
                  </a:lnTo>
                  <a:lnTo>
                    <a:pt x="3536" y="1957"/>
                  </a:lnTo>
                  <a:lnTo>
                    <a:pt x="3300" y="1887"/>
                  </a:lnTo>
                  <a:lnTo>
                    <a:pt x="3293" y="1881"/>
                  </a:lnTo>
                  <a:lnTo>
                    <a:pt x="3291" y="1878"/>
                  </a:lnTo>
                  <a:lnTo>
                    <a:pt x="3290" y="1874"/>
                  </a:lnTo>
                  <a:lnTo>
                    <a:pt x="3288" y="1868"/>
                  </a:lnTo>
                  <a:lnTo>
                    <a:pt x="3288" y="1861"/>
                  </a:lnTo>
                  <a:lnTo>
                    <a:pt x="3287" y="1855"/>
                  </a:lnTo>
                  <a:lnTo>
                    <a:pt x="3288" y="1848"/>
                  </a:lnTo>
                  <a:lnTo>
                    <a:pt x="3291" y="1833"/>
                  </a:lnTo>
                  <a:lnTo>
                    <a:pt x="3297" y="1819"/>
                  </a:lnTo>
                  <a:lnTo>
                    <a:pt x="3303" y="1805"/>
                  </a:lnTo>
                  <a:lnTo>
                    <a:pt x="3310" y="1791"/>
                  </a:lnTo>
                  <a:lnTo>
                    <a:pt x="3322" y="1766"/>
                  </a:lnTo>
                  <a:lnTo>
                    <a:pt x="3338" y="1729"/>
                  </a:lnTo>
                  <a:lnTo>
                    <a:pt x="3357" y="1693"/>
                  </a:lnTo>
                  <a:lnTo>
                    <a:pt x="3375" y="1657"/>
                  </a:lnTo>
                  <a:lnTo>
                    <a:pt x="3395" y="1621"/>
                  </a:lnTo>
                  <a:lnTo>
                    <a:pt x="3415" y="1586"/>
                  </a:lnTo>
                  <a:lnTo>
                    <a:pt x="3438" y="1552"/>
                  </a:lnTo>
                  <a:lnTo>
                    <a:pt x="3461" y="1519"/>
                  </a:lnTo>
                  <a:lnTo>
                    <a:pt x="3485" y="1486"/>
                  </a:lnTo>
                  <a:lnTo>
                    <a:pt x="3522" y="1440"/>
                  </a:lnTo>
                  <a:lnTo>
                    <a:pt x="3559" y="1396"/>
                  </a:lnTo>
                  <a:lnTo>
                    <a:pt x="3598" y="1352"/>
                  </a:lnTo>
                  <a:lnTo>
                    <a:pt x="3637" y="1309"/>
                  </a:lnTo>
                  <a:lnTo>
                    <a:pt x="3679" y="1267"/>
                  </a:lnTo>
                  <a:lnTo>
                    <a:pt x="3721" y="1228"/>
                  </a:lnTo>
                  <a:lnTo>
                    <a:pt x="3765" y="1189"/>
                  </a:lnTo>
                  <a:lnTo>
                    <a:pt x="3809" y="1153"/>
                  </a:lnTo>
                  <a:lnTo>
                    <a:pt x="3856" y="1118"/>
                  </a:lnTo>
                  <a:lnTo>
                    <a:pt x="3903" y="1084"/>
                  </a:lnTo>
                  <a:lnTo>
                    <a:pt x="3952" y="1054"/>
                  </a:lnTo>
                  <a:lnTo>
                    <a:pt x="4002" y="1025"/>
                  </a:lnTo>
                  <a:lnTo>
                    <a:pt x="4028" y="1012"/>
                  </a:lnTo>
                  <a:lnTo>
                    <a:pt x="4054" y="998"/>
                  </a:lnTo>
                  <a:lnTo>
                    <a:pt x="4080" y="985"/>
                  </a:lnTo>
                  <a:lnTo>
                    <a:pt x="4106" y="973"/>
                  </a:lnTo>
                  <a:lnTo>
                    <a:pt x="4133" y="963"/>
                  </a:lnTo>
                  <a:lnTo>
                    <a:pt x="4161" y="952"/>
                  </a:lnTo>
                  <a:lnTo>
                    <a:pt x="4188" y="942"/>
                  </a:lnTo>
                  <a:lnTo>
                    <a:pt x="4216" y="933"/>
                  </a:lnTo>
                  <a:lnTo>
                    <a:pt x="4257" y="921"/>
                  </a:lnTo>
                  <a:lnTo>
                    <a:pt x="4300" y="910"/>
                  </a:lnTo>
                  <a:lnTo>
                    <a:pt x="4343" y="902"/>
                  </a:lnTo>
                  <a:lnTo>
                    <a:pt x="4387" y="894"/>
                  </a:lnTo>
                  <a:lnTo>
                    <a:pt x="4430" y="889"/>
                  </a:lnTo>
                  <a:lnTo>
                    <a:pt x="4474" y="883"/>
                  </a:lnTo>
                  <a:lnTo>
                    <a:pt x="4561" y="873"/>
                  </a:lnTo>
                  <a:lnTo>
                    <a:pt x="4603" y="870"/>
                  </a:lnTo>
                  <a:lnTo>
                    <a:pt x="4646" y="869"/>
                  </a:lnTo>
                  <a:lnTo>
                    <a:pt x="4688" y="869"/>
                  </a:lnTo>
                  <a:lnTo>
                    <a:pt x="4732" y="870"/>
                  </a:lnTo>
                  <a:lnTo>
                    <a:pt x="4775" y="872"/>
                  </a:lnTo>
                  <a:lnTo>
                    <a:pt x="4818" y="877"/>
                  </a:lnTo>
                  <a:lnTo>
                    <a:pt x="4861" y="881"/>
                  </a:lnTo>
                  <a:lnTo>
                    <a:pt x="4905" y="886"/>
                  </a:lnTo>
                  <a:lnTo>
                    <a:pt x="4991" y="899"/>
                  </a:lnTo>
                  <a:lnTo>
                    <a:pt x="5077" y="915"/>
                  </a:lnTo>
                  <a:lnTo>
                    <a:pt x="5162" y="930"/>
                  </a:lnTo>
                  <a:lnTo>
                    <a:pt x="5245" y="944"/>
                  </a:lnTo>
                  <a:lnTo>
                    <a:pt x="5409" y="970"/>
                  </a:lnTo>
                  <a:lnTo>
                    <a:pt x="5572" y="998"/>
                  </a:lnTo>
                  <a:lnTo>
                    <a:pt x="5734" y="1027"/>
                  </a:lnTo>
                  <a:lnTo>
                    <a:pt x="5896" y="1057"/>
                  </a:lnTo>
                  <a:lnTo>
                    <a:pt x="6059" y="1088"/>
                  </a:lnTo>
                  <a:lnTo>
                    <a:pt x="6221" y="1119"/>
                  </a:lnTo>
                  <a:lnTo>
                    <a:pt x="6545" y="1183"/>
                  </a:lnTo>
                  <a:lnTo>
                    <a:pt x="6664" y="1207"/>
                  </a:lnTo>
                  <a:lnTo>
                    <a:pt x="6782" y="1231"/>
                  </a:lnTo>
                  <a:lnTo>
                    <a:pt x="6899" y="1256"/>
                  </a:lnTo>
                  <a:lnTo>
                    <a:pt x="6958" y="1270"/>
                  </a:lnTo>
                  <a:lnTo>
                    <a:pt x="7017" y="1285"/>
                  </a:lnTo>
                  <a:lnTo>
                    <a:pt x="7048" y="1291"/>
                  </a:lnTo>
                  <a:lnTo>
                    <a:pt x="7072" y="1297"/>
                  </a:lnTo>
                  <a:lnTo>
                    <a:pt x="7097" y="1303"/>
                  </a:lnTo>
                  <a:lnTo>
                    <a:pt x="7120" y="1312"/>
                  </a:lnTo>
                  <a:lnTo>
                    <a:pt x="7130" y="1316"/>
                  </a:lnTo>
                  <a:lnTo>
                    <a:pt x="7138" y="1322"/>
                  </a:lnTo>
                  <a:lnTo>
                    <a:pt x="7145" y="1326"/>
                  </a:lnTo>
                  <a:lnTo>
                    <a:pt x="7149" y="1331"/>
                  </a:lnTo>
                  <a:lnTo>
                    <a:pt x="7150" y="1335"/>
                  </a:lnTo>
                  <a:lnTo>
                    <a:pt x="7151" y="1338"/>
                  </a:lnTo>
                  <a:lnTo>
                    <a:pt x="7150" y="1340"/>
                  </a:lnTo>
                  <a:lnTo>
                    <a:pt x="7149" y="1343"/>
                  </a:lnTo>
                  <a:lnTo>
                    <a:pt x="7146" y="1348"/>
                  </a:lnTo>
                  <a:lnTo>
                    <a:pt x="7140" y="1352"/>
                  </a:lnTo>
                  <a:lnTo>
                    <a:pt x="7132" y="1355"/>
                  </a:lnTo>
                  <a:lnTo>
                    <a:pt x="7121" y="1358"/>
                  </a:lnTo>
                  <a:lnTo>
                    <a:pt x="7110" y="1359"/>
                  </a:lnTo>
                  <a:lnTo>
                    <a:pt x="7097" y="1360"/>
                  </a:lnTo>
                  <a:lnTo>
                    <a:pt x="7070" y="1361"/>
                  </a:lnTo>
                  <a:lnTo>
                    <a:pt x="7042" y="1362"/>
                  </a:lnTo>
                  <a:lnTo>
                    <a:pt x="7014" y="1361"/>
                  </a:lnTo>
                  <a:lnTo>
                    <a:pt x="6993" y="1361"/>
                  </a:lnTo>
                  <a:lnTo>
                    <a:pt x="6977" y="1362"/>
                  </a:lnTo>
                  <a:lnTo>
                    <a:pt x="6947" y="1364"/>
                  </a:lnTo>
                  <a:lnTo>
                    <a:pt x="6916" y="1368"/>
                  </a:lnTo>
                  <a:lnTo>
                    <a:pt x="6857" y="1378"/>
                  </a:lnTo>
                  <a:lnTo>
                    <a:pt x="6796" y="1390"/>
                  </a:lnTo>
                  <a:lnTo>
                    <a:pt x="6735" y="1404"/>
                  </a:lnTo>
                  <a:lnTo>
                    <a:pt x="6675" y="1421"/>
                  </a:lnTo>
                  <a:lnTo>
                    <a:pt x="6616" y="1439"/>
                  </a:lnTo>
                  <a:lnTo>
                    <a:pt x="6559" y="1460"/>
                  </a:lnTo>
                  <a:lnTo>
                    <a:pt x="6502" y="1483"/>
                  </a:lnTo>
                  <a:lnTo>
                    <a:pt x="6466" y="1498"/>
                  </a:lnTo>
                  <a:lnTo>
                    <a:pt x="6430" y="1514"/>
                  </a:lnTo>
                  <a:lnTo>
                    <a:pt x="6393" y="1531"/>
                  </a:lnTo>
                  <a:lnTo>
                    <a:pt x="6357" y="1549"/>
                  </a:lnTo>
                  <a:lnTo>
                    <a:pt x="6321" y="1568"/>
                  </a:lnTo>
                  <a:lnTo>
                    <a:pt x="6287" y="1587"/>
                  </a:lnTo>
                  <a:lnTo>
                    <a:pt x="6252" y="1608"/>
                  </a:lnTo>
                  <a:lnTo>
                    <a:pt x="6217" y="1630"/>
                  </a:lnTo>
                  <a:lnTo>
                    <a:pt x="6183" y="1651"/>
                  </a:lnTo>
                  <a:lnTo>
                    <a:pt x="6149" y="1675"/>
                  </a:lnTo>
                  <a:lnTo>
                    <a:pt x="6117" y="1699"/>
                  </a:lnTo>
                  <a:lnTo>
                    <a:pt x="6085" y="1724"/>
                  </a:lnTo>
                  <a:lnTo>
                    <a:pt x="6056" y="1750"/>
                  </a:lnTo>
                  <a:lnTo>
                    <a:pt x="6026" y="1778"/>
                  </a:lnTo>
                  <a:lnTo>
                    <a:pt x="5998" y="1806"/>
                  </a:lnTo>
                  <a:lnTo>
                    <a:pt x="5972" y="1835"/>
                  </a:lnTo>
                  <a:lnTo>
                    <a:pt x="5958" y="1853"/>
                  </a:lnTo>
                  <a:lnTo>
                    <a:pt x="5944" y="1871"/>
                  </a:lnTo>
                  <a:lnTo>
                    <a:pt x="5918" y="1908"/>
                  </a:lnTo>
                  <a:lnTo>
                    <a:pt x="5893" y="1946"/>
                  </a:lnTo>
                  <a:lnTo>
                    <a:pt x="5869" y="1985"/>
                  </a:lnTo>
                  <a:lnTo>
                    <a:pt x="5847" y="2025"/>
                  </a:lnTo>
                  <a:lnTo>
                    <a:pt x="5825" y="2065"/>
                  </a:lnTo>
                  <a:lnTo>
                    <a:pt x="5782" y="2145"/>
                  </a:lnTo>
                  <a:lnTo>
                    <a:pt x="5761" y="2183"/>
                  </a:lnTo>
                  <a:lnTo>
                    <a:pt x="5741" y="2223"/>
                  </a:lnTo>
                  <a:lnTo>
                    <a:pt x="5723" y="2263"/>
                  </a:lnTo>
                  <a:lnTo>
                    <a:pt x="5706" y="2303"/>
                  </a:lnTo>
                  <a:lnTo>
                    <a:pt x="5688" y="2343"/>
                  </a:lnTo>
                  <a:lnTo>
                    <a:pt x="5673" y="2385"/>
                  </a:lnTo>
                  <a:lnTo>
                    <a:pt x="5659" y="2426"/>
                  </a:lnTo>
                  <a:lnTo>
                    <a:pt x="5647" y="2467"/>
                  </a:lnTo>
                  <a:lnTo>
                    <a:pt x="5639" y="2491"/>
                  </a:lnTo>
                  <a:lnTo>
                    <a:pt x="5633" y="2516"/>
                  </a:lnTo>
                  <a:lnTo>
                    <a:pt x="5625" y="2540"/>
                  </a:lnTo>
                  <a:lnTo>
                    <a:pt x="5616" y="2565"/>
                  </a:lnTo>
                  <a:close/>
                  <a:moveTo>
                    <a:pt x="5568" y="368"/>
                  </a:moveTo>
                  <a:lnTo>
                    <a:pt x="5568" y="368"/>
                  </a:lnTo>
                  <a:lnTo>
                    <a:pt x="5602" y="365"/>
                  </a:lnTo>
                  <a:lnTo>
                    <a:pt x="5636" y="364"/>
                  </a:lnTo>
                  <a:lnTo>
                    <a:pt x="5670" y="364"/>
                  </a:lnTo>
                  <a:lnTo>
                    <a:pt x="5704" y="365"/>
                  </a:lnTo>
                  <a:lnTo>
                    <a:pt x="5739" y="368"/>
                  </a:lnTo>
                  <a:lnTo>
                    <a:pt x="5775" y="373"/>
                  </a:lnTo>
                  <a:lnTo>
                    <a:pt x="5810" y="378"/>
                  </a:lnTo>
                  <a:lnTo>
                    <a:pt x="5845" y="385"/>
                  </a:lnTo>
                  <a:lnTo>
                    <a:pt x="5916" y="399"/>
                  </a:lnTo>
                  <a:lnTo>
                    <a:pt x="5985" y="414"/>
                  </a:lnTo>
                  <a:lnTo>
                    <a:pt x="6053" y="430"/>
                  </a:lnTo>
                  <a:lnTo>
                    <a:pt x="6118" y="445"/>
                  </a:lnTo>
                  <a:lnTo>
                    <a:pt x="6204" y="463"/>
                  </a:lnTo>
                  <a:lnTo>
                    <a:pt x="6289" y="483"/>
                  </a:lnTo>
                  <a:lnTo>
                    <a:pt x="6374" y="503"/>
                  </a:lnTo>
                  <a:lnTo>
                    <a:pt x="6458" y="525"/>
                  </a:lnTo>
                  <a:lnTo>
                    <a:pt x="6629" y="569"/>
                  </a:lnTo>
                  <a:lnTo>
                    <a:pt x="6799" y="612"/>
                  </a:lnTo>
                  <a:lnTo>
                    <a:pt x="6851" y="625"/>
                  </a:lnTo>
                  <a:lnTo>
                    <a:pt x="6905" y="637"/>
                  </a:lnTo>
                  <a:lnTo>
                    <a:pt x="6959" y="648"/>
                  </a:lnTo>
                  <a:lnTo>
                    <a:pt x="7013" y="661"/>
                  </a:lnTo>
                  <a:lnTo>
                    <a:pt x="7067" y="674"/>
                  </a:lnTo>
                  <a:lnTo>
                    <a:pt x="7120" y="689"/>
                  </a:lnTo>
                  <a:lnTo>
                    <a:pt x="7146" y="698"/>
                  </a:lnTo>
                  <a:lnTo>
                    <a:pt x="7171" y="707"/>
                  </a:lnTo>
                  <a:lnTo>
                    <a:pt x="7197" y="717"/>
                  </a:lnTo>
                  <a:lnTo>
                    <a:pt x="7221" y="728"/>
                  </a:lnTo>
                  <a:lnTo>
                    <a:pt x="7235" y="735"/>
                  </a:lnTo>
                  <a:lnTo>
                    <a:pt x="7249" y="743"/>
                  </a:lnTo>
                  <a:lnTo>
                    <a:pt x="7262" y="750"/>
                  </a:lnTo>
                  <a:lnTo>
                    <a:pt x="7274" y="759"/>
                  </a:lnTo>
                  <a:lnTo>
                    <a:pt x="7286" y="768"/>
                  </a:lnTo>
                  <a:lnTo>
                    <a:pt x="7297" y="778"/>
                  </a:lnTo>
                  <a:lnTo>
                    <a:pt x="7307" y="787"/>
                  </a:lnTo>
                  <a:lnTo>
                    <a:pt x="7317" y="797"/>
                  </a:lnTo>
                  <a:lnTo>
                    <a:pt x="7326" y="808"/>
                  </a:lnTo>
                  <a:lnTo>
                    <a:pt x="7334" y="819"/>
                  </a:lnTo>
                  <a:lnTo>
                    <a:pt x="7342" y="831"/>
                  </a:lnTo>
                  <a:lnTo>
                    <a:pt x="7348" y="842"/>
                  </a:lnTo>
                  <a:lnTo>
                    <a:pt x="7354" y="854"/>
                  </a:lnTo>
                  <a:lnTo>
                    <a:pt x="7359" y="866"/>
                  </a:lnTo>
                  <a:lnTo>
                    <a:pt x="7365" y="879"/>
                  </a:lnTo>
                  <a:lnTo>
                    <a:pt x="7368" y="892"/>
                  </a:lnTo>
                  <a:lnTo>
                    <a:pt x="7372" y="905"/>
                  </a:lnTo>
                  <a:lnTo>
                    <a:pt x="7375" y="918"/>
                  </a:lnTo>
                  <a:lnTo>
                    <a:pt x="7377" y="931"/>
                  </a:lnTo>
                  <a:lnTo>
                    <a:pt x="7378" y="944"/>
                  </a:lnTo>
                  <a:lnTo>
                    <a:pt x="7379" y="958"/>
                  </a:lnTo>
                  <a:lnTo>
                    <a:pt x="7378" y="971"/>
                  </a:lnTo>
                  <a:lnTo>
                    <a:pt x="7378" y="985"/>
                  </a:lnTo>
                  <a:lnTo>
                    <a:pt x="7376" y="1000"/>
                  </a:lnTo>
                  <a:lnTo>
                    <a:pt x="7373" y="1014"/>
                  </a:lnTo>
                  <a:lnTo>
                    <a:pt x="7371" y="1028"/>
                  </a:lnTo>
                  <a:lnTo>
                    <a:pt x="7368" y="1041"/>
                  </a:lnTo>
                  <a:lnTo>
                    <a:pt x="7364" y="1055"/>
                  </a:lnTo>
                  <a:lnTo>
                    <a:pt x="7358" y="1069"/>
                  </a:lnTo>
                  <a:lnTo>
                    <a:pt x="7353" y="1083"/>
                  </a:lnTo>
                  <a:lnTo>
                    <a:pt x="7346" y="1097"/>
                  </a:lnTo>
                  <a:lnTo>
                    <a:pt x="7340" y="1111"/>
                  </a:lnTo>
                  <a:lnTo>
                    <a:pt x="7331" y="1127"/>
                  </a:lnTo>
                  <a:lnTo>
                    <a:pt x="7320" y="1144"/>
                  </a:lnTo>
                  <a:lnTo>
                    <a:pt x="7308" y="1162"/>
                  </a:lnTo>
                  <a:lnTo>
                    <a:pt x="7295" y="1179"/>
                  </a:lnTo>
                  <a:lnTo>
                    <a:pt x="7280" y="1194"/>
                  </a:lnTo>
                  <a:lnTo>
                    <a:pt x="7272" y="1201"/>
                  </a:lnTo>
                  <a:lnTo>
                    <a:pt x="7265" y="1207"/>
                  </a:lnTo>
                  <a:lnTo>
                    <a:pt x="7256" y="1213"/>
                  </a:lnTo>
                  <a:lnTo>
                    <a:pt x="7247" y="1218"/>
                  </a:lnTo>
                  <a:lnTo>
                    <a:pt x="7239" y="1222"/>
                  </a:lnTo>
                  <a:lnTo>
                    <a:pt x="7230" y="1225"/>
                  </a:lnTo>
                  <a:lnTo>
                    <a:pt x="7222" y="1226"/>
                  </a:lnTo>
                  <a:lnTo>
                    <a:pt x="7214" y="1227"/>
                  </a:lnTo>
                  <a:lnTo>
                    <a:pt x="7196" y="1227"/>
                  </a:lnTo>
                  <a:lnTo>
                    <a:pt x="7178" y="1225"/>
                  </a:lnTo>
                  <a:lnTo>
                    <a:pt x="7158" y="1220"/>
                  </a:lnTo>
                  <a:lnTo>
                    <a:pt x="7120" y="1212"/>
                  </a:lnTo>
                  <a:lnTo>
                    <a:pt x="7086" y="1203"/>
                  </a:lnTo>
                  <a:lnTo>
                    <a:pt x="6924" y="1169"/>
                  </a:lnTo>
                  <a:lnTo>
                    <a:pt x="6763" y="1137"/>
                  </a:lnTo>
                  <a:lnTo>
                    <a:pt x="6511" y="1086"/>
                  </a:lnTo>
                  <a:lnTo>
                    <a:pt x="6257" y="1033"/>
                  </a:lnTo>
                  <a:lnTo>
                    <a:pt x="5752" y="929"/>
                  </a:lnTo>
                  <a:lnTo>
                    <a:pt x="5460" y="870"/>
                  </a:lnTo>
                  <a:lnTo>
                    <a:pt x="5426" y="865"/>
                  </a:lnTo>
                  <a:lnTo>
                    <a:pt x="5390" y="858"/>
                  </a:lnTo>
                  <a:lnTo>
                    <a:pt x="5373" y="855"/>
                  </a:lnTo>
                  <a:lnTo>
                    <a:pt x="5355" y="849"/>
                  </a:lnTo>
                  <a:lnTo>
                    <a:pt x="5339" y="843"/>
                  </a:lnTo>
                  <a:lnTo>
                    <a:pt x="5332" y="840"/>
                  </a:lnTo>
                  <a:lnTo>
                    <a:pt x="5326" y="835"/>
                  </a:lnTo>
                  <a:lnTo>
                    <a:pt x="5317" y="829"/>
                  </a:lnTo>
                  <a:lnTo>
                    <a:pt x="5311" y="821"/>
                  </a:lnTo>
                  <a:lnTo>
                    <a:pt x="5304" y="813"/>
                  </a:lnTo>
                  <a:lnTo>
                    <a:pt x="5300" y="804"/>
                  </a:lnTo>
                  <a:lnTo>
                    <a:pt x="5295" y="795"/>
                  </a:lnTo>
                  <a:lnTo>
                    <a:pt x="5292" y="785"/>
                  </a:lnTo>
                  <a:lnTo>
                    <a:pt x="5290" y="774"/>
                  </a:lnTo>
                  <a:lnTo>
                    <a:pt x="5289" y="763"/>
                  </a:lnTo>
                  <a:lnTo>
                    <a:pt x="5287" y="742"/>
                  </a:lnTo>
                  <a:lnTo>
                    <a:pt x="5287" y="720"/>
                  </a:lnTo>
                  <a:lnTo>
                    <a:pt x="5289" y="680"/>
                  </a:lnTo>
                  <a:lnTo>
                    <a:pt x="5291" y="647"/>
                  </a:lnTo>
                  <a:lnTo>
                    <a:pt x="5296" y="617"/>
                  </a:lnTo>
                  <a:lnTo>
                    <a:pt x="5303" y="587"/>
                  </a:lnTo>
                  <a:lnTo>
                    <a:pt x="5312" y="560"/>
                  </a:lnTo>
                  <a:lnTo>
                    <a:pt x="5321" y="534"/>
                  </a:lnTo>
                  <a:lnTo>
                    <a:pt x="5335" y="510"/>
                  </a:lnTo>
                  <a:lnTo>
                    <a:pt x="5350" y="487"/>
                  </a:lnTo>
                  <a:lnTo>
                    <a:pt x="5357" y="476"/>
                  </a:lnTo>
                  <a:lnTo>
                    <a:pt x="5366" y="466"/>
                  </a:lnTo>
                  <a:lnTo>
                    <a:pt x="5375" y="457"/>
                  </a:lnTo>
                  <a:lnTo>
                    <a:pt x="5385" y="447"/>
                  </a:lnTo>
                  <a:lnTo>
                    <a:pt x="5394" y="438"/>
                  </a:lnTo>
                  <a:lnTo>
                    <a:pt x="5405" y="430"/>
                  </a:lnTo>
                  <a:lnTo>
                    <a:pt x="5416" y="422"/>
                  </a:lnTo>
                  <a:lnTo>
                    <a:pt x="5428" y="415"/>
                  </a:lnTo>
                  <a:lnTo>
                    <a:pt x="5440" y="408"/>
                  </a:lnTo>
                  <a:lnTo>
                    <a:pt x="5452" y="401"/>
                  </a:lnTo>
                  <a:lnTo>
                    <a:pt x="5478" y="390"/>
                  </a:lnTo>
                  <a:lnTo>
                    <a:pt x="5506" y="380"/>
                  </a:lnTo>
                  <a:lnTo>
                    <a:pt x="5537" y="374"/>
                  </a:lnTo>
                  <a:lnTo>
                    <a:pt x="5568" y="368"/>
                  </a:lnTo>
                  <a:close/>
                  <a:moveTo>
                    <a:pt x="7108" y="1524"/>
                  </a:moveTo>
                  <a:lnTo>
                    <a:pt x="7108" y="1524"/>
                  </a:lnTo>
                  <a:lnTo>
                    <a:pt x="7129" y="1523"/>
                  </a:lnTo>
                  <a:lnTo>
                    <a:pt x="7149" y="1522"/>
                  </a:lnTo>
                  <a:lnTo>
                    <a:pt x="7170" y="1523"/>
                  </a:lnTo>
                  <a:lnTo>
                    <a:pt x="7192" y="1524"/>
                  </a:lnTo>
                  <a:lnTo>
                    <a:pt x="7214" y="1527"/>
                  </a:lnTo>
                  <a:lnTo>
                    <a:pt x="7234" y="1531"/>
                  </a:lnTo>
                  <a:lnTo>
                    <a:pt x="7255" y="1536"/>
                  </a:lnTo>
                  <a:lnTo>
                    <a:pt x="7273" y="1542"/>
                  </a:lnTo>
                  <a:lnTo>
                    <a:pt x="7281" y="1546"/>
                  </a:lnTo>
                  <a:lnTo>
                    <a:pt x="7289" y="1550"/>
                  </a:lnTo>
                  <a:lnTo>
                    <a:pt x="7297" y="1556"/>
                  </a:lnTo>
                  <a:lnTo>
                    <a:pt x="7305" y="1561"/>
                  </a:lnTo>
                  <a:lnTo>
                    <a:pt x="7310" y="1569"/>
                  </a:lnTo>
                  <a:lnTo>
                    <a:pt x="7313" y="1572"/>
                  </a:lnTo>
                  <a:lnTo>
                    <a:pt x="7314" y="1576"/>
                  </a:lnTo>
                  <a:lnTo>
                    <a:pt x="7315" y="1579"/>
                  </a:lnTo>
                  <a:lnTo>
                    <a:pt x="7315" y="1584"/>
                  </a:lnTo>
                  <a:lnTo>
                    <a:pt x="7314" y="1588"/>
                  </a:lnTo>
                  <a:lnTo>
                    <a:pt x="7311" y="1593"/>
                  </a:lnTo>
                  <a:lnTo>
                    <a:pt x="7308" y="1597"/>
                  </a:lnTo>
                  <a:lnTo>
                    <a:pt x="7305" y="1600"/>
                  </a:lnTo>
                  <a:lnTo>
                    <a:pt x="7297" y="1605"/>
                  </a:lnTo>
                  <a:lnTo>
                    <a:pt x="7287" y="1607"/>
                  </a:lnTo>
                  <a:lnTo>
                    <a:pt x="7278" y="1609"/>
                  </a:lnTo>
                  <a:lnTo>
                    <a:pt x="7268" y="1609"/>
                  </a:lnTo>
                  <a:lnTo>
                    <a:pt x="7257" y="1608"/>
                  </a:lnTo>
                  <a:lnTo>
                    <a:pt x="7240" y="1607"/>
                  </a:lnTo>
                  <a:lnTo>
                    <a:pt x="7190" y="1601"/>
                  </a:lnTo>
                  <a:lnTo>
                    <a:pt x="7165" y="1599"/>
                  </a:lnTo>
                  <a:lnTo>
                    <a:pt x="7141" y="1598"/>
                  </a:lnTo>
                  <a:lnTo>
                    <a:pt x="7117" y="1598"/>
                  </a:lnTo>
                  <a:lnTo>
                    <a:pt x="7092" y="1599"/>
                  </a:lnTo>
                  <a:lnTo>
                    <a:pt x="7067" y="1602"/>
                  </a:lnTo>
                  <a:lnTo>
                    <a:pt x="7043" y="1607"/>
                  </a:lnTo>
                  <a:lnTo>
                    <a:pt x="7001" y="1616"/>
                  </a:lnTo>
                  <a:lnTo>
                    <a:pt x="6961" y="1627"/>
                  </a:lnTo>
                  <a:lnTo>
                    <a:pt x="6921" y="1639"/>
                  </a:lnTo>
                  <a:lnTo>
                    <a:pt x="6882" y="1652"/>
                  </a:lnTo>
                  <a:lnTo>
                    <a:pt x="6843" y="1665"/>
                  </a:lnTo>
                  <a:lnTo>
                    <a:pt x="6803" y="1681"/>
                  </a:lnTo>
                  <a:lnTo>
                    <a:pt x="6765" y="1697"/>
                  </a:lnTo>
                  <a:lnTo>
                    <a:pt x="6728" y="1713"/>
                  </a:lnTo>
                  <a:lnTo>
                    <a:pt x="6691" y="1732"/>
                  </a:lnTo>
                  <a:lnTo>
                    <a:pt x="6654" y="1750"/>
                  </a:lnTo>
                  <a:lnTo>
                    <a:pt x="6618" y="1771"/>
                  </a:lnTo>
                  <a:lnTo>
                    <a:pt x="6582" y="1792"/>
                  </a:lnTo>
                  <a:lnTo>
                    <a:pt x="6548" y="1815"/>
                  </a:lnTo>
                  <a:lnTo>
                    <a:pt x="6513" y="1837"/>
                  </a:lnTo>
                  <a:lnTo>
                    <a:pt x="6479" y="1862"/>
                  </a:lnTo>
                  <a:lnTo>
                    <a:pt x="6445" y="1889"/>
                  </a:lnTo>
                  <a:lnTo>
                    <a:pt x="6412" y="1916"/>
                  </a:lnTo>
                  <a:lnTo>
                    <a:pt x="6378" y="1944"/>
                  </a:lnTo>
                  <a:lnTo>
                    <a:pt x="6345" y="1972"/>
                  </a:lnTo>
                  <a:lnTo>
                    <a:pt x="6313" y="2003"/>
                  </a:lnTo>
                  <a:lnTo>
                    <a:pt x="6281" y="2033"/>
                  </a:lnTo>
                  <a:lnTo>
                    <a:pt x="6251" y="2065"/>
                  </a:lnTo>
                  <a:lnTo>
                    <a:pt x="6220" y="2097"/>
                  </a:lnTo>
                  <a:lnTo>
                    <a:pt x="6192" y="2131"/>
                  </a:lnTo>
                  <a:lnTo>
                    <a:pt x="6165" y="2166"/>
                  </a:lnTo>
                  <a:lnTo>
                    <a:pt x="6137" y="2202"/>
                  </a:lnTo>
                  <a:lnTo>
                    <a:pt x="6114" y="2238"/>
                  </a:lnTo>
                  <a:lnTo>
                    <a:pt x="6090" y="2275"/>
                  </a:lnTo>
                  <a:lnTo>
                    <a:pt x="6069" y="2313"/>
                  </a:lnTo>
                  <a:lnTo>
                    <a:pt x="6049" y="2352"/>
                  </a:lnTo>
                  <a:lnTo>
                    <a:pt x="6031" y="2392"/>
                  </a:lnTo>
                  <a:lnTo>
                    <a:pt x="6016" y="2433"/>
                  </a:lnTo>
                  <a:lnTo>
                    <a:pt x="6003" y="2475"/>
                  </a:lnTo>
                  <a:lnTo>
                    <a:pt x="5990" y="2516"/>
                  </a:lnTo>
                  <a:lnTo>
                    <a:pt x="5979" y="2558"/>
                  </a:lnTo>
                  <a:lnTo>
                    <a:pt x="5968" y="2600"/>
                  </a:lnTo>
                  <a:lnTo>
                    <a:pt x="5948" y="2684"/>
                  </a:lnTo>
                  <a:lnTo>
                    <a:pt x="5929" y="2769"/>
                  </a:lnTo>
                  <a:lnTo>
                    <a:pt x="5916" y="2820"/>
                  </a:lnTo>
                  <a:lnTo>
                    <a:pt x="5909" y="2845"/>
                  </a:lnTo>
                  <a:lnTo>
                    <a:pt x="5901" y="2869"/>
                  </a:lnTo>
                  <a:lnTo>
                    <a:pt x="5892" y="2893"/>
                  </a:lnTo>
                  <a:lnTo>
                    <a:pt x="5885" y="2904"/>
                  </a:lnTo>
                  <a:lnTo>
                    <a:pt x="5879" y="2915"/>
                  </a:lnTo>
                  <a:lnTo>
                    <a:pt x="5871" y="2924"/>
                  </a:lnTo>
                  <a:lnTo>
                    <a:pt x="5863" y="2935"/>
                  </a:lnTo>
                  <a:lnTo>
                    <a:pt x="5854" y="2945"/>
                  </a:lnTo>
                  <a:lnTo>
                    <a:pt x="5844" y="2954"/>
                  </a:lnTo>
                  <a:lnTo>
                    <a:pt x="5832" y="2964"/>
                  </a:lnTo>
                  <a:lnTo>
                    <a:pt x="5819" y="2972"/>
                  </a:lnTo>
                  <a:lnTo>
                    <a:pt x="5807" y="2979"/>
                  </a:lnTo>
                  <a:lnTo>
                    <a:pt x="5794" y="2985"/>
                  </a:lnTo>
                  <a:lnTo>
                    <a:pt x="5781" y="2992"/>
                  </a:lnTo>
                  <a:lnTo>
                    <a:pt x="5766" y="2996"/>
                  </a:lnTo>
                  <a:lnTo>
                    <a:pt x="5739" y="3005"/>
                  </a:lnTo>
                  <a:lnTo>
                    <a:pt x="5711" y="3011"/>
                  </a:lnTo>
                  <a:lnTo>
                    <a:pt x="5683" y="3017"/>
                  </a:lnTo>
                  <a:lnTo>
                    <a:pt x="5653" y="3022"/>
                  </a:lnTo>
                  <a:lnTo>
                    <a:pt x="5625" y="3029"/>
                  </a:lnTo>
                  <a:lnTo>
                    <a:pt x="5593" y="3035"/>
                  </a:lnTo>
                  <a:lnTo>
                    <a:pt x="5562" y="3042"/>
                  </a:lnTo>
                  <a:lnTo>
                    <a:pt x="5498" y="3052"/>
                  </a:lnTo>
                  <a:lnTo>
                    <a:pt x="5434" y="3063"/>
                  </a:lnTo>
                  <a:lnTo>
                    <a:pt x="5368" y="3073"/>
                  </a:lnTo>
                  <a:lnTo>
                    <a:pt x="5304" y="3085"/>
                  </a:lnTo>
                  <a:lnTo>
                    <a:pt x="5273" y="3093"/>
                  </a:lnTo>
                  <a:lnTo>
                    <a:pt x="5241" y="3101"/>
                  </a:lnTo>
                  <a:lnTo>
                    <a:pt x="5210" y="3110"/>
                  </a:lnTo>
                  <a:lnTo>
                    <a:pt x="5179" y="3120"/>
                  </a:lnTo>
                  <a:lnTo>
                    <a:pt x="5150" y="3131"/>
                  </a:lnTo>
                  <a:lnTo>
                    <a:pt x="5119" y="3144"/>
                  </a:lnTo>
                  <a:lnTo>
                    <a:pt x="5095" y="3156"/>
                  </a:lnTo>
                  <a:lnTo>
                    <a:pt x="5072" y="3168"/>
                  </a:lnTo>
                  <a:lnTo>
                    <a:pt x="5049" y="3182"/>
                  </a:lnTo>
                  <a:lnTo>
                    <a:pt x="5028" y="3197"/>
                  </a:lnTo>
                  <a:lnTo>
                    <a:pt x="5006" y="3213"/>
                  </a:lnTo>
                  <a:lnTo>
                    <a:pt x="4985" y="3229"/>
                  </a:lnTo>
                  <a:lnTo>
                    <a:pt x="4944" y="3263"/>
                  </a:lnTo>
                  <a:lnTo>
                    <a:pt x="4904" y="3299"/>
                  </a:lnTo>
                  <a:lnTo>
                    <a:pt x="4864" y="3335"/>
                  </a:lnTo>
                  <a:lnTo>
                    <a:pt x="4826" y="3372"/>
                  </a:lnTo>
                  <a:lnTo>
                    <a:pt x="4787" y="3407"/>
                  </a:lnTo>
                  <a:lnTo>
                    <a:pt x="4650" y="3530"/>
                  </a:lnTo>
                  <a:lnTo>
                    <a:pt x="4582" y="3594"/>
                  </a:lnTo>
                  <a:lnTo>
                    <a:pt x="4513" y="3656"/>
                  </a:lnTo>
                  <a:lnTo>
                    <a:pt x="4447" y="3720"/>
                  </a:lnTo>
                  <a:lnTo>
                    <a:pt x="4380" y="3785"/>
                  </a:lnTo>
                  <a:lnTo>
                    <a:pt x="4316" y="3851"/>
                  </a:lnTo>
                  <a:lnTo>
                    <a:pt x="4285" y="3885"/>
                  </a:lnTo>
                  <a:lnTo>
                    <a:pt x="4254" y="3920"/>
                  </a:lnTo>
                  <a:lnTo>
                    <a:pt x="4202" y="3978"/>
                  </a:lnTo>
                  <a:lnTo>
                    <a:pt x="4149" y="4035"/>
                  </a:lnTo>
                  <a:lnTo>
                    <a:pt x="4095" y="4092"/>
                  </a:lnTo>
                  <a:lnTo>
                    <a:pt x="4041" y="4147"/>
                  </a:lnTo>
                  <a:lnTo>
                    <a:pt x="3932" y="4259"/>
                  </a:lnTo>
                  <a:lnTo>
                    <a:pt x="3822" y="4370"/>
                  </a:lnTo>
                  <a:lnTo>
                    <a:pt x="3712" y="4481"/>
                  </a:lnTo>
                  <a:lnTo>
                    <a:pt x="3602" y="4592"/>
                  </a:lnTo>
                  <a:lnTo>
                    <a:pt x="3549" y="4649"/>
                  </a:lnTo>
                  <a:lnTo>
                    <a:pt x="3496" y="4707"/>
                  </a:lnTo>
                  <a:lnTo>
                    <a:pt x="3442" y="4764"/>
                  </a:lnTo>
                  <a:lnTo>
                    <a:pt x="3390" y="4823"/>
                  </a:lnTo>
                  <a:lnTo>
                    <a:pt x="3290" y="4936"/>
                  </a:lnTo>
                  <a:lnTo>
                    <a:pt x="3189" y="5049"/>
                  </a:lnTo>
                  <a:lnTo>
                    <a:pt x="3174" y="5068"/>
                  </a:lnTo>
                  <a:lnTo>
                    <a:pt x="3164" y="5078"/>
                  </a:lnTo>
                  <a:lnTo>
                    <a:pt x="3153" y="5089"/>
                  </a:lnTo>
                  <a:lnTo>
                    <a:pt x="3142" y="5097"/>
                  </a:lnTo>
                  <a:lnTo>
                    <a:pt x="3137" y="5100"/>
                  </a:lnTo>
                  <a:lnTo>
                    <a:pt x="3130" y="5104"/>
                  </a:lnTo>
                  <a:lnTo>
                    <a:pt x="3125" y="5106"/>
                  </a:lnTo>
                  <a:lnTo>
                    <a:pt x="3118" y="5107"/>
                  </a:lnTo>
                  <a:lnTo>
                    <a:pt x="3113" y="5107"/>
                  </a:lnTo>
                  <a:lnTo>
                    <a:pt x="3107" y="5106"/>
                  </a:lnTo>
                  <a:lnTo>
                    <a:pt x="3101" y="5104"/>
                  </a:lnTo>
                  <a:lnTo>
                    <a:pt x="3096" y="5100"/>
                  </a:lnTo>
                  <a:lnTo>
                    <a:pt x="3093" y="5097"/>
                  </a:lnTo>
                  <a:lnTo>
                    <a:pt x="3092" y="5093"/>
                  </a:lnTo>
                  <a:lnTo>
                    <a:pt x="3091" y="5087"/>
                  </a:lnTo>
                  <a:lnTo>
                    <a:pt x="3092" y="5082"/>
                  </a:lnTo>
                  <a:lnTo>
                    <a:pt x="3093" y="5077"/>
                  </a:lnTo>
                  <a:lnTo>
                    <a:pt x="3096" y="5070"/>
                  </a:lnTo>
                  <a:lnTo>
                    <a:pt x="3103" y="5059"/>
                  </a:lnTo>
                  <a:lnTo>
                    <a:pt x="3110" y="5047"/>
                  </a:lnTo>
                  <a:lnTo>
                    <a:pt x="3123" y="5032"/>
                  </a:lnTo>
                  <a:lnTo>
                    <a:pt x="3166" y="4981"/>
                  </a:lnTo>
                  <a:lnTo>
                    <a:pt x="3211" y="4930"/>
                  </a:lnTo>
                  <a:lnTo>
                    <a:pt x="3255" y="4880"/>
                  </a:lnTo>
                  <a:lnTo>
                    <a:pt x="3301" y="4831"/>
                  </a:lnTo>
                  <a:lnTo>
                    <a:pt x="3399" y="4727"/>
                  </a:lnTo>
                  <a:lnTo>
                    <a:pt x="3496" y="4623"/>
                  </a:lnTo>
                  <a:lnTo>
                    <a:pt x="3688" y="4414"/>
                  </a:lnTo>
                  <a:lnTo>
                    <a:pt x="3785" y="4308"/>
                  </a:lnTo>
                  <a:lnTo>
                    <a:pt x="3881" y="4204"/>
                  </a:lnTo>
                  <a:lnTo>
                    <a:pt x="3979" y="4101"/>
                  </a:lnTo>
                  <a:lnTo>
                    <a:pt x="4078" y="3998"/>
                  </a:lnTo>
                  <a:lnTo>
                    <a:pt x="4149" y="3925"/>
                  </a:lnTo>
                  <a:lnTo>
                    <a:pt x="4221" y="3854"/>
                  </a:lnTo>
                  <a:lnTo>
                    <a:pt x="4366" y="3709"/>
                  </a:lnTo>
                  <a:lnTo>
                    <a:pt x="4510" y="3564"/>
                  </a:lnTo>
                  <a:lnTo>
                    <a:pt x="4582" y="3491"/>
                  </a:lnTo>
                  <a:lnTo>
                    <a:pt x="4652" y="3418"/>
                  </a:lnTo>
                  <a:lnTo>
                    <a:pt x="4700" y="3366"/>
                  </a:lnTo>
                  <a:lnTo>
                    <a:pt x="4748" y="3314"/>
                  </a:lnTo>
                  <a:lnTo>
                    <a:pt x="4795" y="3262"/>
                  </a:lnTo>
                  <a:lnTo>
                    <a:pt x="4844" y="3209"/>
                  </a:lnTo>
                  <a:lnTo>
                    <a:pt x="4869" y="3184"/>
                  </a:lnTo>
                  <a:lnTo>
                    <a:pt x="4894" y="3159"/>
                  </a:lnTo>
                  <a:lnTo>
                    <a:pt x="4919" y="3135"/>
                  </a:lnTo>
                  <a:lnTo>
                    <a:pt x="4946" y="3111"/>
                  </a:lnTo>
                  <a:lnTo>
                    <a:pt x="4972" y="3089"/>
                  </a:lnTo>
                  <a:lnTo>
                    <a:pt x="5001" y="3067"/>
                  </a:lnTo>
                  <a:lnTo>
                    <a:pt x="5029" y="3046"/>
                  </a:lnTo>
                  <a:lnTo>
                    <a:pt x="5058" y="3027"/>
                  </a:lnTo>
                  <a:lnTo>
                    <a:pt x="5081" y="3012"/>
                  </a:lnTo>
                  <a:lnTo>
                    <a:pt x="5105" y="2999"/>
                  </a:lnTo>
                  <a:lnTo>
                    <a:pt x="5128" y="2987"/>
                  </a:lnTo>
                  <a:lnTo>
                    <a:pt x="5152" y="2977"/>
                  </a:lnTo>
                  <a:lnTo>
                    <a:pt x="5176" y="2966"/>
                  </a:lnTo>
                  <a:lnTo>
                    <a:pt x="5200" y="2956"/>
                  </a:lnTo>
                  <a:lnTo>
                    <a:pt x="5225" y="2947"/>
                  </a:lnTo>
                  <a:lnTo>
                    <a:pt x="5250" y="2938"/>
                  </a:lnTo>
                  <a:lnTo>
                    <a:pt x="5275" y="2931"/>
                  </a:lnTo>
                  <a:lnTo>
                    <a:pt x="5300" y="2923"/>
                  </a:lnTo>
                  <a:lnTo>
                    <a:pt x="5351" y="2911"/>
                  </a:lnTo>
                  <a:lnTo>
                    <a:pt x="5403" y="2900"/>
                  </a:lnTo>
                  <a:lnTo>
                    <a:pt x="5455" y="2891"/>
                  </a:lnTo>
                  <a:lnTo>
                    <a:pt x="5486" y="2887"/>
                  </a:lnTo>
                  <a:lnTo>
                    <a:pt x="5518" y="2883"/>
                  </a:lnTo>
                  <a:lnTo>
                    <a:pt x="5552" y="2880"/>
                  </a:lnTo>
                  <a:lnTo>
                    <a:pt x="5587" y="2874"/>
                  </a:lnTo>
                  <a:lnTo>
                    <a:pt x="5604" y="2870"/>
                  </a:lnTo>
                  <a:lnTo>
                    <a:pt x="5622" y="2867"/>
                  </a:lnTo>
                  <a:lnTo>
                    <a:pt x="5638" y="2861"/>
                  </a:lnTo>
                  <a:lnTo>
                    <a:pt x="5653" y="2856"/>
                  </a:lnTo>
                  <a:lnTo>
                    <a:pt x="5669" y="2849"/>
                  </a:lnTo>
                  <a:lnTo>
                    <a:pt x="5683" y="2843"/>
                  </a:lnTo>
                  <a:lnTo>
                    <a:pt x="5696" y="2834"/>
                  </a:lnTo>
                  <a:lnTo>
                    <a:pt x="5708" y="2824"/>
                  </a:lnTo>
                  <a:lnTo>
                    <a:pt x="5716" y="2814"/>
                  </a:lnTo>
                  <a:lnTo>
                    <a:pt x="5723" y="2805"/>
                  </a:lnTo>
                  <a:lnTo>
                    <a:pt x="5729" y="2794"/>
                  </a:lnTo>
                  <a:lnTo>
                    <a:pt x="5734" y="2782"/>
                  </a:lnTo>
                  <a:lnTo>
                    <a:pt x="5738" y="2769"/>
                  </a:lnTo>
                  <a:lnTo>
                    <a:pt x="5741" y="2756"/>
                  </a:lnTo>
                  <a:lnTo>
                    <a:pt x="5747" y="2728"/>
                  </a:lnTo>
                  <a:lnTo>
                    <a:pt x="5750" y="2700"/>
                  </a:lnTo>
                  <a:lnTo>
                    <a:pt x="5752" y="2672"/>
                  </a:lnTo>
                  <a:lnTo>
                    <a:pt x="5756" y="2645"/>
                  </a:lnTo>
                  <a:lnTo>
                    <a:pt x="5760" y="2620"/>
                  </a:lnTo>
                  <a:lnTo>
                    <a:pt x="5772" y="2572"/>
                  </a:lnTo>
                  <a:lnTo>
                    <a:pt x="5786" y="2523"/>
                  </a:lnTo>
                  <a:lnTo>
                    <a:pt x="5801" y="2475"/>
                  </a:lnTo>
                  <a:lnTo>
                    <a:pt x="5819" y="2426"/>
                  </a:lnTo>
                  <a:lnTo>
                    <a:pt x="5837" y="2378"/>
                  </a:lnTo>
                  <a:lnTo>
                    <a:pt x="5858" y="2331"/>
                  </a:lnTo>
                  <a:lnTo>
                    <a:pt x="5879" y="2286"/>
                  </a:lnTo>
                  <a:lnTo>
                    <a:pt x="5901" y="2241"/>
                  </a:lnTo>
                  <a:lnTo>
                    <a:pt x="5924" y="2200"/>
                  </a:lnTo>
                  <a:lnTo>
                    <a:pt x="5949" y="2159"/>
                  </a:lnTo>
                  <a:lnTo>
                    <a:pt x="5974" y="2121"/>
                  </a:lnTo>
                  <a:lnTo>
                    <a:pt x="6001" y="2083"/>
                  </a:lnTo>
                  <a:lnTo>
                    <a:pt x="6030" y="2047"/>
                  </a:lnTo>
                  <a:lnTo>
                    <a:pt x="6059" y="2013"/>
                  </a:lnTo>
                  <a:lnTo>
                    <a:pt x="6091" y="1979"/>
                  </a:lnTo>
                  <a:lnTo>
                    <a:pt x="6122" y="1946"/>
                  </a:lnTo>
                  <a:lnTo>
                    <a:pt x="6155" y="1915"/>
                  </a:lnTo>
                  <a:lnTo>
                    <a:pt x="6189" y="1885"/>
                  </a:lnTo>
                  <a:lnTo>
                    <a:pt x="6223" y="1856"/>
                  </a:lnTo>
                  <a:lnTo>
                    <a:pt x="6259" y="1829"/>
                  </a:lnTo>
                  <a:lnTo>
                    <a:pt x="6296" y="1801"/>
                  </a:lnTo>
                  <a:lnTo>
                    <a:pt x="6334" y="1776"/>
                  </a:lnTo>
                  <a:lnTo>
                    <a:pt x="6372" y="1752"/>
                  </a:lnTo>
                  <a:lnTo>
                    <a:pt x="6412" y="1730"/>
                  </a:lnTo>
                  <a:lnTo>
                    <a:pt x="6452" y="1708"/>
                  </a:lnTo>
                  <a:lnTo>
                    <a:pt x="6493" y="1687"/>
                  </a:lnTo>
                  <a:lnTo>
                    <a:pt x="6535" y="1669"/>
                  </a:lnTo>
                  <a:lnTo>
                    <a:pt x="6576" y="1650"/>
                  </a:lnTo>
                  <a:lnTo>
                    <a:pt x="6618" y="1634"/>
                  </a:lnTo>
                  <a:lnTo>
                    <a:pt x="6662" y="1618"/>
                  </a:lnTo>
                  <a:lnTo>
                    <a:pt x="6704" y="1603"/>
                  </a:lnTo>
                  <a:lnTo>
                    <a:pt x="6749" y="1589"/>
                  </a:lnTo>
                  <a:lnTo>
                    <a:pt x="6792" y="1577"/>
                  </a:lnTo>
                  <a:lnTo>
                    <a:pt x="6837" y="1566"/>
                  </a:lnTo>
                  <a:lnTo>
                    <a:pt x="6882" y="1557"/>
                  </a:lnTo>
                  <a:lnTo>
                    <a:pt x="6927" y="1548"/>
                  </a:lnTo>
                  <a:lnTo>
                    <a:pt x="6972" y="1540"/>
                  </a:lnTo>
                  <a:lnTo>
                    <a:pt x="7018" y="1534"/>
                  </a:lnTo>
                  <a:lnTo>
                    <a:pt x="7062" y="1528"/>
                  </a:lnTo>
                  <a:lnTo>
                    <a:pt x="7108" y="1524"/>
                  </a:lnTo>
                  <a:close/>
                  <a:moveTo>
                    <a:pt x="4845" y="4398"/>
                  </a:moveTo>
                  <a:lnTo>
                    <a:pt x="4845" y="4398"/>
                  </a:lnTo>
                  <a:lnTo>
                    <a:pt x="4861" y="4395"/>
                  </a:lnTo>
                  <a:lnTo>
                    <a:pt x="4878" y="4394"/>
                  </a:lnTo>
                  <a:lnTo>
                    <a:pt x="4893" y="4395"/>
                  </a:lnTo>
                  <a:lnTo>
                    <a:pt x="4908" y="4399"/>
                  </a:lnTo>
                  <a:lnTo>
                    <a:pt x="4922" y="4402"/>
                  </a:lnTo>
                  <a:lnTo>
                    <a:pt x="4935" y="4407"/>
                  </a:lnTo>
                  <a:lnTo>
                    <a:pt x="4948" y="4414"/>
                  </a:lnTo>
                  <a:lnTo>
                    <a:pt x="4960" y="4423"/>
                  </a:lnTo>
                  <a:lnTo>
                    <a:pt x="4972" y="4431"/>
                  </a:lnTo>
                  <a:lnTo>
                    <a:pt x="4983" y="4441"/>
                  </a:lnTo>
                  <a:lnTo>
                    <a:pt x="4994" y="4452"/>
                  </a:lnTo>
                  <a:lnTo>
                    <a:pt x="5004" y="4464"/>
                  </a:lnTo>
                  <a:lnTo>
                    <a:pt x="5014" y="4476"/>
                  </a:lnTo>
                  <a:lnTo>
                    <a:pt x="5023" y="4489"/>
                  </a:lnTo>
                  <a:lnTo>
                    <a:pt x="5042" y="4517"/>
                  </a:lnTo>
                  <a:lnTo>
                    <a:pt x="5058" y="4547"/>
                  </a:lnTo>
                  <a:lnTo>
                    <a:pt x="5074" y="4577"/>
                  </a:lnTo>
                  <a:lnTo>
                    <a:pt x="5105" y="4639"/>
                  </a:lnTo>
                  <a:lnTo>
                    <a:pt x="5119" y="4669"/>
                  </a:lnTo>
                  <a:lnTo>
                    <a:pt x="5134" y="4696"/>
                  </a:lnTo>
                  <a:lnTo>
                    <a:pt x="5150" y="4722"/>
                  </a:lnTo>
                  <a:lnTo>
                    <a:pt x="5157" y="4733"/>
                  </a:lnTo>
                  <a:lnTo>
                    <a:pt x="5166" y="4744"/>
                  </a:lnTo>
                  <a:lnTo>
                    <a:pt x="5189" y="4771"/>
                  </a:lnTo>
                  <a:lnTo>
                    <a:pt x="5207" y="4790"/>
                  </a:lnTo>
                  <a:lnTo>
                    <a:pt x="5225" y="4813"/>
                  </a:lnTo>
                  <a:lnTo>
                    <a:pt x="5240" y="4835"/>
                  </a:lnTo>
                  <a:lnTo>
                    <a:pt x="5245" y="4846"/>
                  </a:lnTo>
                  <a:lnTo>
                    <a:pt x="5250" y="4856"/>
                  </a:lnTo>
                  <a:lnTo>
                    <a:pt x="5252" y="4863"/>
                  </a:lnTo>
                  <a:lnTo>
                    <a:pt x="5252" y="4871"/>
                  </a:lnTo>
                  <a:lnTo>
                    <a:pt x="5251" y="4873"/>
                  </a:lnTo>
                  <a:lnTo>
                    <a:pt x="5250" y="4875"/>
                  </a:lnTo>
                  <a:lnTo>
                    <a:pt x="5247" y="4877"/>
                  </a:lnTo>
                  <a:lnTo>
                    <a:pt x="5243" y="4879"/>
                  </a:lnTo>
                  <a:lnTo>
                    <a:pt x="5237" y="4881"/>
                  </a:lnTo>
                  <a:lnTo>
                    <a:pt x="5228" y="4881"/>
                  </a:lnTo>
                  <a:lnTo>
                    <a:pt x="5220" y="4881"/>
                  </a:lnTo>
                  <a:lnTo>
                    <a:pt x="5210" y="4880"/>
                  </a:lnTo>
                  <a:lnTo>
                    <a:pt x="5191" y="4875"/>
                  </a:lnTo>
                  <a:lnTo>
                    <a:pt x="5170" y="4868"/>
                  </a:lnTo>
                  <a:lnTo>
                    <a:pt x="5151" y="4860"/>
                  </a:lnTo>
                  <a:lnTo>
                    <a:pt x="5131" y="4852"/>
                  </a:lnTo>
                  <a:lnTo>
                    <a:pt x="5113" y="4845"/>
                  </a:lnTo>
                  <a:lnTo>
                    <a:pt x="5097" y="4839"/>
                  </a:lnTo>
                  <a:lnTo>
                    <a:pt x="4998" y="4809"/>
                  </a:lnTo>
                  <a:lnTo>
                    <a:pt x="4899" y="4777"/>
                  </a:lnTo>
                  <a:lnTo>
                    <a:pt x="4800" y="4747"/>
                  </a:lnTo>
                  <a:lnTo>
                    <a:pt x="4750" y="4733"/>
                  </a:lnTo>
                  <a:lnTo>
                    <a:pt x="4701" y="4719"/>
                  </a:lnTo>
                  <a:lnTo>
                    <a:pt x="4684" y="4714"/>
                  </a:lnTo>
                  <a:lnTo>
                    <a:pt x="4663" y="4711"/>
                  </a:lnTo>
                  <a:lnTo>
                    <a:pt x="4639" y="4707"/>
                  </a:lnTo>
                  <a:lnTo>
                    <a:pt x="4614" y="4702"/>
                  </a:lnTo>
                  <a:lnTo>
                    <a:pt x="4590" y="4696"/>
                  </a:lnTo>
                  <a:lnTo>
                    <a:pt x="4579" y="4692"/>
                  </a:lnTo>
                  <a:lnTo>
                    <a:pt x="4570" y="4688"/>
                  </a:lnTo>
                  <a:lnTo>
                    <a:pt x="4560" y="4684"/>
                  </a:lnTo>
                  <a:lnTo>
                    <a:pt x="4552" y="4679"/>
                  </a:lnTo>
                  <a:lnTo>
                    <a:pt x="4546" y="4674"/>
                  </a:lnTo>
                  <a:lnTo>
                    <a:pt x="4541" y="4669"/>
                  </a:lnTo>
                  <a:lnTo>
                    <a:pt x="4539" y="4662"/>
                  </a:lnTo>
                  <a:lnTo>
                    <a:pt x="4538" y="4657"/>
                  </a:lnTo>
                  <a:lnTo>
                    <a:pt x="4539" y="4650"/>
                  </a:lnTo>
                  <a:lnTo>
                    <a:pt x="4541" y="4645"/>
                  </a:lnTo>
                  <a:lnTo>
                    <a:pt x="4544" y="4638"/>
                  </a:lnTo>
                  <a:lnTo>
                    <a:pt x="4548" y="4632"/>
                  </a:lnTo>
                  <a:lnTo>
                    <a:pt x="4558" y="4620"/>
                  </a:lnTo>
                  <a:lnTo>
                    <a:pt x="4570" y="4609"/>
                  </a:lnTo>
                  <a:lnTo>
                    <a:pt x="4582" y="4599"/>
                  </a:lnTo>
                  <a:lnTo>
                    <a:pt x="4600" y="4583"/>
                  </a:lnTo>
                  <a:lnTo>
                    <a:pt x="4625" y="4556"/>
                  </a:lnTo>
                  <a:lnTo>
                    <a:pt x="4652" y="4529"/>
                  </a:lnTo>
                  <a:lnTo>
                    <a:pt x="4682" y="4501"/>
                  </a:lnTo>
                  <a:lnTo>
                    <a:pt x="4711" y="4473"/>
                  </a:lnTo>
                  <a:lnTo>
                    <a:pt x="4727" y="4460"/>
                  </a:lnTo>
                  <a:lnTo>
                    <a:pt x="4743" y="4447"/>
                  </a:lnTo>
                  <a:lnTo>
                    <a:pt x="4759" y="4435"/>
                  </a:lnTo>
                  <a:lnTo>
                    <a:pt x="4775" y="4425"/>
                  </a:lnTo>
                  <a:lnTo>
                    <a:pt x="4793" y="4415"/>
                  </a:lnTo>
                  <a:lnTo>
                    <a:pt x="4810" y="4407"/>
                  </a:lnTo>
                  <a:lnTo>
                    <a:pt x="4828" y="4401"/>
                  </a:lnTo>
                  <a:lnTo>
                    <a:pt x="4845" y="4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KSO_Shape"/>
            <p:cNvSpPr>
              <a:spLocks/>
            </p:cNvSpPr>
            <p:nvPr/>
          </p:nvSpPr>
          <p:spPr bwMode="auto">
            <a:xfrm>
              <a:off x="332359" y="5874469"/>
              <a:ext cx="254000" cy="452438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3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微软雅黑"/>
                <a:ea typeface="微软雅黑"/>
                <a:cs typeface="微软雅黑"/>
              </a:rPr>
              <a:t>DS800-G25</a:t>
            </a:r>
            <a:r>
              <a:rPr lang="zh-CN" altLang="en-US" sz="2800" dirty="0">
                <a:latin typeface="微软雅黑"/>
                <a:ea typeface="微软雅黑"/>
                <a:cs typeface="微软雅黑"/>
              </a:rPr>
              <a:t> </a:t>
            </a:r>
          </a:p>
        </p:txBody>
      </p:sp>
      <p:graphicFrame>
        <p:nvGraphicFramePr>
          <p:cNvPr id="3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4285"/>
              </p:ext>
            </p:extLst>
          </p:nvPr>
        </p:nvGraphicFramePr>
        <p:xfrm>
          <a:off x="334432" y="1196752"/>
          <a:ext cx="11379203" cy="480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37"/>
                <a:gridCol w="2263631"/>
                <a:gridCol w="2336800"/>
                <a:gridCol w="2336800"/>
                <a:gridCol w="2671235"/>
              </a:tblGrid>
              <a:tr h="317838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Models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Sugon</a:t>
                      </a:r>
                      <a:r>
                        <a:rPr lang="en-US" altLang="zh-CN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DS800-G25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Huawei</a:t>
                      </a:r>
                      <a:r>
                        <a:rPr lang="en-US" altLang="zh-CN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5300V3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Inspur</a:t>
                      </a:r>
                      <a:r>
                        <a:rPr lang="en-US" altLang="zh-CN" sz="1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AS1100H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Comments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  <a:tr h="561333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Architecture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</a:t>
                      </a:r>
                      <a:r>
                        <a:rPr lang="en-US" altLang="zh-CN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ual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controller,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expand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to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</a:t>
                      </a:r>
                      <a:r>
                        <a:rPr lang="en-US" altLang="zh-CN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ual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controller,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expand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to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zh-CN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</a:t>
                      </a:r>
                      <a:r>
                        <a:rPr lang="en-US" altLang="zh-CN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ual</a:t>
                      </a:r>
                      <a:r>
                        <a:rPr lang="zh-CN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controller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be </a:t>
                      </a:r>
                      <a:r>
                        <a:rPr lang="en-US" altLang="zh-CN" sz="1400" b="1" dirty="0" err="1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upgrated</a:t>
                      </a:r>
                      <a:r>
                        <a:rPr lang="zh-CN" altLang="en-US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</a:t>
                      </a:r>
                      <a:r>
                        <a:rPr lang="zh-CN" altLang="en-US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July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  <a:tr h="288991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Cache/controller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16/32GB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16GB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12GB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  <a:tr h="1300361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Host</a:t>
                      </a:r>
                      <a:r>
                        <a:rPr lang="en-US" altLang="zh-CN" sz="1400" b="0" baseline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I/O ports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IO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Expansion Slots</a:t>
                      </a:r>
                      <a:endParaRPr lang="en-US" altLang="zh-CN" sz="1400" b="0" kern="1200" dirty="0" smtClean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Up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to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8Gb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FC ports, 16 1Gb ISCSI ports, 8 10Gb ISCSI ports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IO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Expansion Slots,</a:t>
                      </a:r>
                      <a:endParaRPr lang="en-US" altLang="zh-CN" sz="1400" b="0" kern="1200" dirty="0" smtClean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Suport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8Gb/16Gb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FC ports</a:t>
                      </a:r>
                      <a:r>
                        <a:rPr lang="zh-CN" alt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1Gb/10Gb </a:t>
                      </a:r>
                      <a:r>
                        <a:rPr lang="en-US" altLang="zh-CN" sz="14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iSCSI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, </a:t>
                      </a:r>
                      <a:r>
                        <a:rPr lang="en-US" altLang="zh-CN" sz="14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FCoE</a:t>
                      </a:r>
                      <a:r>
                        <a:rPr lang="zh-CN" alt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4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Infiniband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ports</a:t>
                      </a: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Up to 8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16Gb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FC ports, Up to 8 10Gb </a:t>
                      </a:r>
                      <a:r>
                        <a:rPr lang="en-US" altLang="zh-CN" sz="14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iSCSI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ports</a:t>
                      </a:r>
                      <a:r>
                        <a:rPr lang="zh-CN" alt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 40Gb </a:t>
                      </a:r>
                      <a:r>
                        <a:rPr lang="en-US" altLang="zh-CN" sz="14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InfiniBand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ports</a:t>
                      </a: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  <a:tr h="521743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HDD</a:t>
                      </a:r>
                      <a:r>
                        <a:rPr lang="zh-CN" altLang="en-US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Bays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SAS,NL_SAS,SSD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516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SAS,NL_SAS,SSD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</a:t>
                      </a:r>
                      <a:endParaRPr lang="zh-CN" altLang="en-US" sz="1400" b="0" kern="1200" dirty="0" smtClean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SAS,NL_SAS,SSD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384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HDD numbers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  <a:tr h="1693113">
                <a:tc>
                  <a:txBody>
                    <a:bodyPr/>
                    <a:lstStyle/>
                    <a:p>
                      <a:r>
                        <a:rPr lang="en-US" altLang="zh-CN" sz="1400" b="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Software</a:t>
                      </a:r>
                      <a:endParaRPr lang="zh-CN" altLang="en-US" sz="1400" b="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Snapshot, Volume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Copy, Automatic streamline configuration, Dual-written 4 controller cluster, Remote copy, Cache acceleration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Snapshot, Volume copy,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Automatic streamline configuration, Hierarchical storage, Remote copy, Storage virtualization, Data replication, data compression</a:t>
                      </a:r>
                      <a:endParaRPr lang="zh-CN" altLang="en-US" sz="1400" b="0" kern="1200" dirty="0" smtClean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18304" marR="118304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Snapshot,</a:t>
                      </a:r>
                      <a:r>
                        <a:rPr lang="en-US" altLang="zh-CN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Volume copy, Automatic streamline configuration, Cache acceleration, Remote copy</a:t>
                      </a:r>
                      <a:endParaRPr lang="zh-CN" altLang="en-US" sz="1400" b="0" kern="1200" dirty="0" smtClean="0"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121903" marR="121903" marT="45730" marB="4573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Qual</a:t>
                      </a: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-controller</a:t>
                      </a:r>
                      <a:r>
                        <a:rPr lang="zh-CN" altLang="en-US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cluster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8304" marR="118304" marT="45713" marB="45713" anchor="ctr"/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9039705" y="1196751"/>
            <a:ext cx="2671233" cy="4804401"/>
          </a:xfrm>
          <a:prstGeom prst="roundRect">
            <a:avLst>
              <a:gd name="adj" fmla="val 796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7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741592" cy="583474"/>
          </a:xfrm>
        </p:spPr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zh-CN" altLang="zh-CN" dirty="0" smtClean="0"/>
              <a:t>f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Enterprise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Market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737454" y="1196752"/>
            <a:ext cx="5790594" cy="5118097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34" lvl="1" indent="-342934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p"/>
            </a:pPr>
            <a:r>
              <a:rPr lang="en-US" altLang="zh-CN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Multiple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controller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architecture,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up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1800" b="1" dirty="0" smtClean="0">
                <a:latin typeface="微软雅黑"/>
                <a:ea typeface="微软雅黑"/>
                <a:cs typeface="微软雅黑"/>
              </a:rPr>
              <a:t>t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o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8 controller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in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SAN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mode,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up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to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24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1800" b="1" dirty="0" smtClean="0">
                <a:latin typeface="微软雅黑"/>
                <a:ea typeface="微软雅黑"/>
                <a:cs typeface="微软雅黑"/>
              </a:rPr>
              <a:t>c</a:t>
            </a:r>
            <a:r>
              <a:rPr lang="en-US" altLang="zh-CN" sz="1800" b="1" dirty="0" err="1" smtClean="0">
                <a:latin typeface="微软雅黑"/>
                <a:ea typeface="微软雅黑"/>
                <a:cs typeface="微软雅黑"/>
              </a:rPr>
              <a:t>ontrollers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in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NAS</a:t>
            </a:r>
            <a:r>
              <a:rPr lang="zh-CN" altLang="en-US" sz="1800" b="1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b="1" dirty="0" smtClean="0">
                <a:latin typeface="微软雅黑"/>
                <a:ea typeface="微软雅黑"/>
                <a:cs typeface="微软雅黑"/>
              </a:rPr>
              <a:t>mode</a:t>
            </a:r>
            <a:endParaRPr lang="en-US" altLang="zh-CN" sz="1800" dirty="0">
              <a:latin typeface="微软雅黑"/>
              <a:ea typeface="微软雅黑"/>
              <a:cs typeface="微软雅黑"/>
            </a:endParaRPr>
          </a:p>
          <a:p>
            <a:pPr marL="342934" lvl="1" indent="-342934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A schema supports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NAS</a:t>
            </a: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, FC, </a:t>
            </a:r>
            <a:r>
              <a:rPr lang="en-US" altLang="zh-CN" sz="1800" dirty="0" err="1">
                <a:latin typeface="微软雅黑"/>
                <a:ea typeface="微软雅黑"/>
                <a:cs typeface="微软雅黑"/>
              </a:rPr>
              <a:t>FCoE</a:t>
            </a: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, and </a:t>
            </a:r>
            <a:r>
              <a:rPr lang="en-US" altLang="zh-CN" sz="1800" dirty="0" err="1" smtClean="0">
                <a:latin typeface="微软雅黑"/>
                <a:ea typeface="微软雅黑"/>
                <a:cs typeface="微软雅黑"/>
              </a:rPr>
              <a:t>iSCSI</a:t>
            </a:r>
            <a:endParaRPr lang="en-US" altLang="zh-CN" sz="1800" dirty="0" smtClean="0">
              <a:latin typeface="微软雅黑"/>
              <a:ea typeface="微软雅黑"/>
              <a:cs typeface="微软雅黑"/>
            </a:endParaRPr>
          </a:p>
          <a:p>
            <a:pPr marL="342934" lvl="1" indent="-342934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p"/>
            </a:pP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S</a:t>
            </a:r>
            <a:r>
              <a:rPr lang="en-US" altLang="zh-CN" sz="1800" dirty="0" err="1" smtClean="0">
                <a:latin typeface="微软雅黑"/>
                <a:ea typeface="微软雅黑"/>
                <a:cs typeface="微软雅黑"/>
              </a:rPr>
              <a:t>upport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de-DE" altLang="zh-CN" sz="1800" dirty="0" smtClean="0">
                <a:latin typeface="微软雅黑"/>
                <a:ea typeface="微软雅黑"/>
                <a:cs typeface="微软雅黑"/>
              </a:rPr>
              <a:t>SATA</a:t>
            </a:r>
            <a:r>
              <a:rPr lang="de-DE" altLang="zh-CN" sz="1800" dirty="0">
                <a:latin typeface="微软雅黑"/>
                <a:ea typeface="微软雅黑"/>
                <a:cs typeface="微软雅黑"/>
              </a:rPr>
              <a:t>, SAS, </a:t>
            </a:r>
            <a:r>
              <a:rPr lang="de-DE" altLang="zh-CN" sz="1800" dirty="0" smtClean="0">
                <a:latin typeface="微软雅黑"/>
                <a:ea typeface="微软雅黑"/>
                <a:cs typeface="微软雅黑"/>
              </a:rPr>
              <a:t>SSD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,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1800" dirty="0" smtClean="0">
                <a:latin typeface="微软雅黑"/>
                <a:ea typeface="微软雅黑"/>
                <a:cs typeface="微软雅黑"/>
              </a:rPr>
              <a:t>U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p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1440</a:t>
            </a:r>
            <a:r>
              <a:rPr lang="zh-CN" altLang="en-US" sz="18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HDD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in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1800" dirty="0" smtClean="0">
                <a:latin typeface="微软雅黑"/>
                <a:ea typeface="微软雅黑"/>
                <a:cs typeface="微软雅黑"/>
              </a:rPr>
              <a:t>a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single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system</a:t>
            </a:r>
            <a:endParaRPr lang="en-US" altLang="zh-CN" sz="1800" dirty="0">
              <a:latin typeface="微软雅黑"/>
              <a:ea typeface="微软雅黑"/>
              <a:cs typeface="微软雅黑"/>
            </a:endParaRPr>
          </a:p>
          <a:p>
            <a:pPr marL="342934" lvl="1" indent="-342934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P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erfect </a:t>
            </a: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system of disaster recovery technology,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the </a:t>
            </a: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ideal platform for disaster recovery </a:t>
            </a:r>
            <a:r>
              <a:rPr lang="zh-CN" altLang="zh-CN" sz="1800" dirty="0" smtClean="0">
                <a:latin typeface="微软雅黑"/>
                <a:ea typeface="微软雅黑"/>
                <a:cs typeface="微软雅黑"/>
              </a:rPr>
              <a:t>d</a:t>
            </a:r>
            <a:r>
              <a:rPr lang="en-US" altLang="zh-CN" sz="1800" dirty="0" err="1" smtClean="0">
                <a:latin typeface="微软雅黑"/>
                <a:ea typeface="微软雅黑"/>
                <a:cs typeface="微软雅黑"/>
              </a:rPr>
              <a:t>ata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center</a:t>
            </a:r>
            <a:r>
              <a:rPr lang="zh-CN" altLang="zh-CN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and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dual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active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solution</a:t>
            </a:r>
          </a:p>
          <a:p>
            <a:pPr marL="342934" lvl="1" indent="-342934"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p"/>
            </a:pPr>
            <a:r>
              <a:rPr lang="zh-CN" altLang="zh-CN" sz="1800" dirty="0" smtClean="0">
                <a:latin typeface="微软雅黑"/>
                <a:ea typeface="微软雅黑"/>
                <a:cs typeface="微软雅黑"/>
              </a:rPr>
              <a:t>S</a:t>
            </a:r>
            <a:r>
              <a:rPr lang="en-US" altLang="zh-CN" sz="1800" dirty="0" err="1" smtClean="0">
                <a:latin typeface="微软雅黑"/>
                <a:ea typeface="微软雅黑"/>
                <a:cs typeface="微软雅黑"/>
              </a:rPr>
              <a:t>upport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3</a:t>
            </a:r>
            <a:r>
              <a:rPr lang="en-US" altLang="zh-CN" sz="1800" baseline="30000" dirty="0" smtClean="0">
                <a:latin typeface="微软雅黑"/>
                <a:ea typeface="微软雅黑"/>
                <a:cs typeface="微软雅黑"/>
              </a:rPr>
              <a:t>rd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Part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Storage,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provide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unique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management</a:t>
            </a:r>
            <a:r>
              <a:rPr lang="zh-CN" altLang="en-US" sz="18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interface</a:t>
            </a:r>
            <a:endParaRPr lang="en-US" altLang="zh-CN" sz="18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7579375" y="1628801"/>
            <a:ext cx="3954282" cy="115212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square" lIns="91449" tIns="45725" rIns="91449" bIns="45725" anchor="ctr" anchorCtr="0">
            <a:no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Architecture,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nique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Storage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3" descr="4Group_Seq_SeqCarSeq_SeqCarSeq_Seq_sm.JPG"/>
          <p:cNvPicPr>
            <a:picLocks noChangeAspect="1"/>
          </p:cNvPicPr>
          <p:nvPr/>
        </p:nvPicPr>
        <p:blipFill>
          <a:blip r:embed="rId2" cstate="print"/>
          <a:srcRect l="6151" r="3758" b="5367"/>
          <a:stretch>
            <a:fillRect/>
          </a:stretch>
        </p:blipFill>
        <p:spPr>
          <a:xfrm>
            <a:off x="7608168" y="2996952"/>
            <a:ext cx="41071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DS900 </a:t>
            </a:r>
            <a:r>
              <a:rPr lang="zh-CN" altLang="en-US" dirty="0" smtClean="0"/>
              <a:t>A</a:t>
            </a:r>
            <a:r>
              <a:rPr lang="en-US" altLang="zh-CN" dirty="0" err="1" smtClean="0"/>
              <a:t>dvantage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Unique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462524" y="836712"/>
            <a:ext cx="11250099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Streamlined multi protocol integrated storage, supporting multiple types of data and Applications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Freeform 17"/>
          <p:cNvSpPr>
            <a:spLocks/>
          </p:cNvSpPr>
          <p:nvPr/>
        </p:nvSpPr>
        <p:spPr bwMode="gray">
          <a:xfrm flipH="1">
            <a:off x="6066366" y="4792613"/>
            <a:ext cx="4224867" cy="838200"/>
          </a:xfrm>
          <a:custGeom>
            <a:avLst/>
            <a:gdLst>
              <a:gd name="T0" fmla="*/ 0 w 1861"/>
              <a:gd name="T1" fmla="*/ 0 h 945"/>
              <a:gd name="T2" fmla="*/ 0 w 1861"/>
              <a:gd name="T3" fmla="*/ 2147483647 h 945"/>
              <a:gd name="T4" fmla="*/ 2147483647 w 1861"/>
              <a:gd name="T5" fmla="*/ 2147483647 h 945"/>
              <a:gd name="T6" fmla="*/ 2147483647 w 1861"/>
              <a:gd name="T7" fmla="*/ 2147483647 h 945"/>
              <a:gd name="T8" fmla="*/ 0 60000 65536"/>
              <a:gd name="T9" fmla="*/ 0 60000 65536"/>
              <a:gd name="T10" fmla="*/ 0 60000 65536"/>
              <a:gd name="T11" fmla="*/ 0 60000 65536"/>
              <a:gd name="T12" fmla="*/ 0 w 1861"/>
              <a:gd name="T13" fmla="*/ 0 h 945"/>
              <a:gd name="T14" fmla="*/ 1861 w 1861"/>
              <a:gd name="T15" fmla="*/ 945 h 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1" h="945">
                <a:moveTo>
                  <a:pt x="0" y="0"/>
                </a:moveTo>
                <a:lnTo>
                  <a:pt x="0" y="559"/>
                </a:lnTo>
                <a:lnTo>
                  <a:pt x="1861" y="559"/>
                </a:lnTo>
                <a:lnTo>
                  <a:pt x="1861" y="945"/>
                </a:lnTo>
              </a:path>
            </a:pathLst>
          </a:custGeom>
          <a:noFill/>
          <a:ln w="28575">
            <a:solidFill>
              <a:srgbClr val="0067C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gray">
          <a:xfrm>
            <a:off x="9958917" y="3994101"/>
            <a:ext cx="0" cy="6397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gray">
          <a:xfrm>
            <a:off x="10665884" y="3982988"/>
            <a:ext cx="0" cy="584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6" descr="network_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416" y="4279849"/>
            <a:ext cx="2059517" cy="831533"/>
          </a:xfrm>
          <a:prstGeom prst="rect">
            <a:avLst/>
          </a:prstGeom>
          <a:noFill/>
        </p:spPr>
      </p:pic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365251" y="3727400"/>
            <a:ext cx="4709583" cy="979488"/>
            <a:chOff x="1145089" y="2766348"/>
            <a:chExt cx="3531092" cy="979096"/>
          </a:xfrm>
        </p:grpSpPr>
        <p:sp>
          <p:nvSpPr>
            <p:cNvPr id="9" name="Freeform 17"/>
            <p:cNvSpPr>
              <a:spLocks/>
            </p:cNvSpPr>
            <p:nvPr/>
          </p:nvSpPr>
          <p:spPr bwMode="gray">
            <a:xfrm>
              <a:off x="1759261" y="2766348"/>
              <a:ext cx="2916920" cy="979096"/>
            </a:xfrm>
            <a:custGeom>
              <a:avLst/>
              <a:gdLst>
                <a:gd name="connsiteX0" fmla="*/ 0 w 1861"/>
                <a:gd name="connsiteY0" fmla="*/ 0 h 559"/>
                <a:gd name="connsiteX1" fmla="*/ 0 w 1861"/>
                <a:gd name="connsiteY1" fmla="*/ 559 h 559"/>
                <a:gd name="connsiteX2" fmla="*/ 1861 w 1861"/>
                <a:gd name="connsiteY2" fmla="*/ 559 h 559"/>
                <a:gd name="connsiteX3" fmla="*/ 1861 w 1861"/>
                <a:gd name="connsiteY3" fmla="*/ 535 h 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1" h="559">
                  <a:moveTo>
                    <a:pt x="0" y="0"/>
                  </a:moveTo>
                  <a:lnTo>
                    <a:pt x="0" y="559"/>
                  </a:lnTo>
                  <a:lnTo>
                    <a:pt x="1861" y="559"/>
                  </a:lnTo>
                  <a:lnTo>
                    <a:pt x="1861" y="535"/>
                  </a:lnTo>
                </a:path>
              </a:pathLst>
            </a:custGeom>
            <a:ln w="28575">
              <a:solidFill>
                <a:srgbClr val="0067C5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gray">
            <a:xfrm>
              <a:off x="1145089" y="3118353"/>
              <a:ext cx="613610" cy="625034"/>
            </a:xfrm>
            <a:custGeom>
              <a:avLst/>
              <a:gdLst>
                <a:gd name="T0" fmla="*/ 0 w 414"/>
                <a:gd name="T1" fmla="*/ 0 h 259"/>
                <a:gd name="T2" fmla="*/ 0 w 414"/>
                <a:gd name="T3" fmla="*/ 2147483647 h 259"/>
                <a:gd name="T4" fmla="*/ 2147483647 w 414"/>
                <a:gd name="T5" fmla="*/ 2147483647 h 259"/>
                <a:gd name="T6" fmla="*/ 2147483647 w 414"/>
                <a:gd name="T7" fmla="*/ 2147483647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259"/>
                <a:gd name="T14" fmla="*/ 414 w 41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259">
                  <a:moveTo>
                    <a:pt x="0" y="0"/>
                  </a:moveTo>
                  <a:lnTo>
                    <a:pt x="0" y="259"/>
                  </a:lnTo>
                  <a:lnTo>
                    <a:pt x="414" y="259"/>
                  </a:lnTo>
                  <a:lnTo>
                    <a:pt x="414" y="21"/>
                  </a:lnTo>
                </a:path>
              </a:pathLst>
            </a:custGeom>
            <a:noFill/>
            <a:ln w="28575">
              <a:solidFill>
                <a:srgbClr val="0067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1181100" y="3913138"/>
            <a:ext cx="4707467" cy="977900"/>
            <a:chOff x="983044" y="2928391"/>
            <a:chExt cx="3531090" cy="979096"/>
          </a:xfrm>
        </p:grpSpPr>
        <p:sp>
          <p:nvSpPr>
            <p:cNvPr id="12" name="Freeform 17"/>
            <p:cNvSpPr>
              <a:spLocks/>
            </p:cNvSpPr>
            <p:nvPr/>
          </p:nvSpPr>
          <p:spPr bwMode="gray">
            <a:xfrm>
              <a:off x="1597492" y="2928391"/>
              <a:ext cx="2916642" cy="979096"/>
            </a:xfrm>
            <a:custGeom>
              <a:avLst/>
              <a:gdLst>
                <a:gd name="connsiteX0" fmla="*/ 0 w 1861"/>
                <a:gd name="connsiteY0" fmla="*/ 0 h 559"/>
                <a:gd name="connsiteX1" fmla="*/ 0 w 1861"/>
                <a:gd name="connsiteY1" fmla="*/ 559 h 559"/>
                <a:gd name="connsiteX2" fmla="*/ 1861 w 1861"/>
                <a:gd name="connsiteY2" fmla="*/ 559 h 559"/>
                <a:gd name="connsiteX3" fmla="*/ 1861 w 1861"/>
                <a:gd name="connsiteY3" fmla="*/ 535 h 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1" h="559">
                  <a:moveTo>
                    <a:pt x="0" y="0"/>
                  </a:moveTo>
                  <a:lnTo>
                    <a:pt x="0" y="559"/>
                  </a:lnTo>
                  <a:lnTo>
                    <a:pt x="1861" y="559"/>
                  </a:lnTo>
                  <a:lnTo>
                    <a:pt x="1861" y="535"/>
                  </a:lnTo>
                </a:path>
              </a:pathLst>
            </a:custGeom>
            <a:ln w="28575">
              <a:solidFill>
                <a:srgbClr val="58A618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83044" y="3136733"/>
              <a:ext cx="613610" cy="416696"/>
            </a:xfrm>
            <a:custGeom>
              <a:avLst/>
              <a:gdLst>
                <a:gd name="T0" fmla="*/ 0 w 414"/>
                <a:gd name="T1" fmla="*/ 0 h 259"/>
                <a:gd name="T2" fmla="*/ 0 w 414"/>
                <a:gd name="T3" fmla="*/ 2147483647 h 259"/>
                <a:gd name="T4" fmla="*/ 2147483647 w 414"/>
                <a:gd name="T5" fmla="*/ 2147483647 h 259"/>
                <a:gd name="T6" fmla="*/ 2147483647 w 414"/>
                <a:gd name="T7" fmla="*/ 2147483647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259"/>
                <a:gd name="T14" fmla="*/ 414 w 41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259">
                  <a:moveTo>
                    <a:pt x="0" y="0"/>
                  </a:moveTo>
                  <a:lnTo>
                    <a:pt x="0" y="259"/>
                  </a:lnTo>
                  <a:lnTo>
                    <a:pt x="414" y="259"/>
                  </a:lnTo>
                  <a:lnTo>
                    <a:pt x="414" y="21"/>
                  </a:lnTo>
                </a:path>
              </a:pathLst>
            </a:custGeom>
            <a:noFill/>
            <a:ln w="28575">
              <a:solidFill>
                <a:srgbClr val="58A61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000751" y="4027439"/>
            <a:ext cx="1826683" cy="750887"/>
            <a:chOff x="2911" y="1955"/>
            <a:chExt cx="863" cy="473"/>
          </a:xfrm>
        </p:grpSpPr>
        <p:sp>
          <p:nvSpPr>
            <p:cNvPr id="15" name="Freeform 3"/>
            <p:cNvSpPr>
              <a:spLocks/>
            </p:cNvSpPr>
            <p:nvPr/>
          </p:nvSpPr>
          <p:spPr bwMode="gray">
            <a:xfrm flipH="1">
              <a:off x="2911" y="1955"/>
              <a:ext cx="863" cy="473"/>
            </a:xfrm>
            <a:custGeom>
              <a:avLst/>
              <a:gdLst>
                <a:gd name="T0" fmla="*/ 0 w 144"/>
                <a:gd name="T1" fmla="*/ 0 h 363"/>
                <a:gd name="T2" fmla="*/ 0 w 144"/>
                <a:gd name="T3" fmla="*/ 606 h 363"/>
                <a:gd name="T4" fmla="*/ 1113276 w 144"/>
                <a:gd name="T5" fmla="*/ 606 h 363"/>
                <a:gd name="T6" fmla="*/ 1113276 w 144"/>
                <a:gd name="T7" fmla="*/ 1363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63"/>
                <a:gd name="T14" fmla="*/ 144 w 144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63">
                  <a:moveTo>
                    <a:pt x="0" y="0"/>
                  </a:moveTo>
                  <a:lnTo>
                    <a:pt x="0" y="161"/>
                  </a:lnTo>
                  <a:lnTo>
                    <a:pt x="144" y="161"/>
                  </a:lnTo>
                  <a:lnTo>
                    <a:pt x="144" y="363"/>
                  </a:lnTo>
                </a:path>
              </a:pathLst>
            </a:custGeom>
            <a:noFill/>
            <a:ln w="28575">
              <a:solidFill>
                <a:srgbClr val="0067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3382" y="2031"/>
              <a:ext cx="0" cy="133"/>
            </a:xfrm>
            <a:prstGeom prst="line">
              <a:avLst/>
            </a:prstGeom>
            <a:noFill/>
            <a:ln w="28575">
              <a:solidFill>
                <a:srgbClr val="0067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gray">
          <a:xfrm>
            <a:off x="9216982" y="5505401"/>
            <a:ext cx="6563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NAS</a:t>
            </a:r>
            <a:br>
              <a:rPr lang="en-US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r>
              <a:rPr lang="en-US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(File)</a:t>
            </a:r>
          </a:p>
        </p:txBody>
      </p:sp>
      <p:sp>
        <p:nvSpPr>
          <p:cNvPr id="18" name="Freeform 10"/>
          <p:cNvSpPr>
            <a:spLocks/>
          </p:cNvSpPr>
          <p:nvPr/>
        </p:nvSpPr>
        <p:spPr bwMode="gray">
          <a:xfrm>
            <a:off x="4552951" y="3990925"/>
            <a:ext cx="1221316" cy="844550"/>
          </a:xfrm>
          <a:custGeom>
            <a:avLst/>
            <a:gdLst>
              <a:gd name="T0" fmla="*/ 0 w 144"/>
              <a:gd name="T1" fmla="*/ 0 h 363"/>
              <a:gd name="T2" fmla="*/ 0 w 144"/>
              <a:gd name="T3" fmla="*/ 2147483647 h 363"/>
              <a:gd name="T4" fmla="*/ 2147483647 w 144"/>
              <a:gd name="T5" fmla="*/ 2147483647 h 363"/>
              <a:gd name="T6" fmla="*/ 2147483647 w 144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363"/>
              <a:gd name="T14" fmla="*/ 144 w 144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363">
                <a:moveTo>
                  <a:pt x="0" y="0"/>
                </a:moveTo>
                <a:lnTo>
                  <a:pt x="0" y="161"/>
                </a:lnTo>
                <a:lnTo>
                  <a:pt x="144" y="161"/>
                </a:lnTo>
                <a:lnTo>
                  <a:pt x="144" y="363"/>
                </a:lnTo>
              </a:path>
            </a:pathLst>
          </a:custGeom>
          <a:noFill/>
          <a:ln w="28575">
            <a:solidFill>
              <a:srgbClr val="0067C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gray">
          <a:xfrm>
            <a:off x="2592908" y="5505401"/>
            <a:ext cx="8501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SAN</a:t>
            </a:r>
            <a:br>
              <a:rPr lang="en-US" sz="16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(Block)</a:t>
            </a: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996951" y="4005213"/>
            <a:ext cx="4694767" cy="2106612"/>
            <a:chOff x="576" y="1981"/>
            <a:chExt cx="1969" cy="1263"/>
          </a:xfrm>
        </p:grpSpPr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576" y="1981"/>
              <a:ext cx="333" cy="209"/>
            </a:xfrm>
            <a:custGeom>
              <a:avLst/>
              <a:gdLst>
                <a:gd name="T0" fmla="*/ 0 w 414"/>
                <a:gd name="T1" fmla="*/ 0 h 259"/>
                <a:gd name="T2" fmla="*/ 0 w 414"/>
                <a:gd name="T3" fmla="*/ 89 h 259"/>
                <a:gd name="T4" fmla="*/ 203 w 414"/>
                <a:gd name="T5" fmla="*/ 89 h 259"/>
                <a:gd name="T6" fmla="*/ 203 w 414"/>
                <a:gd name="T7" fmla="*/ 7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259"/>
                <a:gd name="T14" fmla="*/ 414 w 41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259">
                  <a:moveTo>
                    <a:pt x="0" y="0"/>
                  </a:moveTo>
                  <a:lnTo>
                    <a:pt x="0" y="259"/>
                  </a:lnTo>
                  <a:lnTo>
                    <a:pt x="414" y="259"/>
                  </a:lnTo>
                  <a:lnTo>
                    <a:pt x="414" y="21"/>
                  </a:lnTo>
                </a:path>
              </a:pathLst>
            </a:custGeom>
            <a:noFill/>
            <a:ln w="28575">
              <a:solidFill>
                <a:srgbClr val="F946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909" y="2186"/>
              <a:ext cx="1636" cy="1058"/>
            </a:xfrm>
            <a:custGeom>
              <a:avLst/>
              <a:gdLst>
                <a:gd name="T0" fmla="*/ 0 w 1861"/>
                <a:gd name="T1" fmla="*/ 0 h 824"/>
                <a:gd name="T2" fmla="*/ 0 w 1861"/>
                <a:gd name="T3" fmla="*/ 1528 h 824"/>
                <a:gd name="T4" fmla="*/ 896 w 1861"/>
                <a:gd name="T5" fmla="*/ 1528 h 824"/>
                <a:gd name="T6" fmla="*/ 896 w 1861"/>
                <a:gd name="T7" fmla="*/ 2875 h 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1"/>
                <a:gd name="T13" fmla="*/ 0 h 824"/>
                <a:gd name="T14" fmla="*/ 1861 w 1861"/>
                <a:gd name="T15" fmla="*/ 824 h 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1" h="824">
                  <a:moveTo>
                    <a:pt x="0" y="0"/>
                  </a:moveTo>
                  <a:lnTo>
                    <a:pt x="0" y="438"/>
                  </a:lnTo>
                  <a:lnTo>
                    <a:pt x="1861" y="438"/>
                  </a:lnTo>
                  <a:lnTo>
                    <a:pt x="1861" y="824"/>
                  </a:lnTo>
                </a:path>
              </a:pathLst>
            </a:custGeom>
            <a:noFill/>
            <a:ln w="28575">
              <a:solidFill>
                <a:srgbClr val="F946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Line 15"/>
          <p:cNvSpPr>
            <a:spLocks noChangeShapeType="1"/>
          </p:cNvSpPr>
          <p:nvPr/>
        </p:nvSpPr>
        <p:spPr bwMode="gray">
          <a:xfrm>
            <a:off x="5875867" y="4991051"/>
            <a:ext cx="0" cy="1058863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gray">
          <a:xfrm>
            <a:off x="10236200" y="3386088"/>
            <a:ext cx="433917" cy="2413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gray">
          <a:xfrm>
            <a:off x="9525000" y="3386088"/>
            <a:ext cx="433917" cy="2413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gray">
          <a:xfrm>
            <a:off x="9095318" y="2132857"/>
            <a:ext cx="2364316" cy="957957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NAS</a:t>
            </a:r>
          </a:p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ile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sharing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gray">
          <a:xfrm>
            <a:off x="9092142" y="1754530"/>
            <a:ext cx="2364316" cy="330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NAS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gray">
          <a:xfrm>
            <a:off x="391585" y="2132857"/>
            <a:ext cx="2408767" cy="957957"/>
          </a:xfrm>
          <a:prstGeom prst="rect">
            <a:avLst/>
          </a:prstGeom>
          <a:solidFill>
            <a:srgbClr val="DDDDDD"/>
          </a:solidFill>
          <a:ln w="3810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SAN</a:t>
            </a:r>
          </a:p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Core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D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atabase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gray">
          <a:xfrm>
            <a:off x="385362" y="1754530"/>
            <a:ext cx="2409823" cy="3302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SAN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gray">
          <a:xfrm>
            <a:off x="3333751" y="2132857"/>
            <a:ext cx="2374900" cy="957957"/>
          </a:xfrm>
          <a:prstGeom prst="rect">
            <a:avLst/>
          </a:prstGeom>
          <a:solidFill>
            <a:srgbClr val="DDDDDD"/>
          </a:solidFill>
          <a:ln w="3810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FC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SAN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、E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mail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WEB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gray">
          <a:xfrm>
            <a:off x="3317875" y="1754530"/>
            <a:ext cx="2373843" cy="3302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SAN</a:t>
            </a: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gray">
          <a:xfrm>
            <a:off x="6282268" y="2132857"/>
            <a:ext cx="2290233" cy="957957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nterprise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Core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NAS</a:t>
            </a:r>
          </a:p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irtualization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gray">
          <a:xfrm>
            <a:off x="6269567" y="1754530"/>
            <a:ext cx="2288117" cy="330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NAS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gray">
          <a:xfrm>
            <a:off x="9577918" y="4579888"/>
            <a:ext cx="1515533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微软雅黑" pitchFamily="34" charset="-122"/>
                <a:ea typeface="微软雅黑" pitchFamily="34" charset="-122"/>
              </a:rPr>
              <a:t>LAN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702734" y="5065664"/>
            <a:ext cx="1623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F9461C"/>
                </a:solidFill>
                <a:latin typeface="微软雅黑" pitchFamily="34" charset="-122"/>
                <a:ea typeface="微软雅黑" pitchFamily="34" charset="-122"/>
              </a:rPr>
              <a:t>Fibre</a:t>
            </a:r>
            <a:br>
              <a:rPr lang="en-US" sz="1600">
                <a:solidFill>
                  <a:srgbClr val="F9461C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sz="1600">
                <a:solidFill>
                  <a:srgbClr val="F9461C"/>
                </a:solidFill>
                <a:latin typeface="微软雅黑" pitchFamily="34" charset="-122"/>
                <a:ea typeface="微软雅黑" pitchFamily="34" charset="-122"/>
              </a:rPr>
              <a:t>Channel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434667" y="4621163"/>
            <a:ext cx="101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rgbClr val="0067C5"/>
                </a:solidFill>
                <a:latin typeface="微软雅黑" pitchFamily="34" charset="-122"/>
                <a:ea typeface="微软雅黑" pitchFamily="34" charset="-122"/>
              </a:rPr>
              <a:t>Ethernet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3661834" y="4367163"/>
            <a:ext cx="6736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>
                <a:solidFill>
                  <a:srgbClr val="0067C5"/>
                </a:solidFill>
                <a:latin typeface="微软雅黑" pitchFamily="34" charset="-122"/>
                <a:ea typeface="微软雅黑" pitchFamily="34" charset="-122"/>
              </a:rPr>
              <a:t>iSCSI</a:t>
            </a:r>
            <a:endParaRPr lang="en-US" sz="1600" dirty="0">
              <a:solidFill>
                <a:srgbClr val="0067C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2997200" y="4887863"/>
            <a:ext cx="6741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58A618"/>
                </a:solidFill>
                <a:latin typeface="微软雅黑" pitchFamily="34" charset="-122"/>
                <a:ea typeface="微软雅黑" pitchFamily="34" charset="-122"/>
              </a:rPr>
              <a:t>FCoE</a:t>
            </a:r>
          </a:p>
        </p:txBody>
      </p:sp>
      <p:pic>
        <p:nvPicPr>
          <p:cNvPr id="40" name="Picture 17" descr="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985" y="3576587"/>
            <a:ext cx="986367" cy="593725"/>
          </a:xfrm>
          <a:prstGeom prst="rect">
            <a:avLst/>
          </a:prstGeom>
          <a:noFill/>
        </p:spPr>
      </p:pic>
      <p:pic>
        <p:nvPicPr>
          <p:cNvPr id="41" name="Picture 17" descr="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7934" y="3576587"/>
            <a:ext cx="986367" cy="593725"/>
          </a:xfrm>
          <a:prstGeom prst="rect">
            <a:avLst/>
          </a:prstGeom>
          <a:noFill/>
        </p:spPr>
      </p:pic>
      <p:pic>
        <p:nvPicPr>
          <p:cNvPr id="42" name="Picture 18" descr="generic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131" y="3302660"/>
            <a:ext cx="812800" cy="867652"/>
          </a:xfrm>
          <a:prstGeom prst="rect">
            <a:avLst/>
          </a:prstGeom>
          <a:noFill/>
        </p:spPr>
      </p:pic>
      <p:pic>
        <p:nvPicPr>
          <p:cNvPr id="43" name="Picture 18" descr="generic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379" y="3302660"/>
            <a:ext cx="812800" cy="867652"/>
          </a:xfrm>
          <a:prstGeom prst="rect">
            <a:avLst/>
          </a:prstGeom>
          <a:noFill/>
        </p:spPr>
      </p:pic>
      <p:pic>
        <p:nvPicPr>
          <p:cNvPr id="44" name="Picture 18" descr="generic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85" y="3302660"/>
            <a:ext cx="812800" cy="867652"/>
          </a:xfrm>
          <a:prstGeom prst="rect">
            <a:avLst/>
          </a:prstGeom>
          <a:noFill/>
        </p:spPr>
      </p:pic>
      <p:pic>
        <p:nvPicPr>
          <p:cNvPr id="45" name="Picture 18" descr="generic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435" y="3302660"/>
            <a:ext cx="812800" cy="867652"/>
          </a:xfrm>
          <a:prstGeom prst="rect">
            <a:avLst/>
          </a:prstGeom>
          <a:noFill/>
        </p:spPr>
      </p:pic>
      <p:pic>
        <p:nvPicPr>
          <p:cNvPr id="46" name="Picture 18" descr="generic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333" y="3302660"/>
            <a:ext cx="812800" cy="867652"/>
          </a:xfrm>
          <a:prstGeom prst="rect">
            <a:avLst/>
          </a:prstGeom>
          <a:noFill/>
        </p:spPr>
      </p:pic>
      <p:pic>
        <p:nvPicPr>
          <p:cNvPr id="47" name="Picture 8" descr="ethernet_swi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633" y="4532264"/>
            <a:ext cx="734484" cy="518868"/>
          </a:xfrm>
          <a:prstGeom prst="rect">
            <a:avLst/>
          </a:prstGeom>
          <a:noFill/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/>
          <a:stretch/>
        </p:blipFill>
        <p:spPr>
          <a:xfrm>
            <a:off x="4889931" y="5426673"/>
            <a:ext cx="2221640" cy="13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31952" y="1309831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 Line Overview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631952" y="2366047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isk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Array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Products</a:t>
              </a:r>
              <a:endParaRPr lang="zh-CN" altLang="en-US" sz="2400" dirty="0"/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31952" y="3422264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torage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Servers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165528" cy="583474"/>
          </a:xfrm>
        </p:spPr>
        <p:txBody>
          <a:bodyPr/>
          <a:lstStyle/>
          <a:p>
            <a:r>
              <a:rPr lang="en-US" altLang="zh-CN" dirty="0"/>
              <a:t>DS900 </a:t>
            </a:r>
            <a:r>
              <a:rPr lang="en-US" altLang="en-US" dirty="0" smtClean="0"/>
              <a:t>Advantage: Cluster Architecture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623392" y="908720"/>
            <a:ext cx="10945216" cy="7534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The cluster mode improve the reliability of the system, eliminate the single point of failure, improve the system effectiveness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122" descr="FAS900_FC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60" y="5374973"/>
            <a:ext cx="988901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apezoid 20"/>
          <p:cNvSpPr/>
          <p:nvPr/>
        </p:nvSpPr>
        <p:spPr bwMode="auto">
          <a:xfrm>
            <a:off x="533209" y="2695157"/>
            <a:ext cx="6382991" cy="2466621"/>
          </a:xfrm>
          <a:prstGeom prst="trapezoid">
            <a:avLst>
              <a:gd name="adj" fmla="val 36695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87000"/>
                </a:srgbClr>
              </a:gs>
            </a:gsLst>
            <a:lin ang="5640000" scaled="0"/>
            <a:tileRect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10" descr="enterprise_storage_ar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496" y="5068751"/>
            <a:ext cx="631189" cy="9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1"/>
          <p:cNvGrpSpPr/>
          <p:nvPr/>
        </p:nvGrpSpPr>
        <p:grpSpPr>
          <a:xfrm>
            <a:off x="5562070" y="4356012"/>
            <a:ext cx="1261759" cy="1589396"/>
            <a:chOff x="4128749" y="3568392"/>
            <a:chExt cx="946319" cy="1589396"/>
          </a:xfrm>
        </p:grpSpPr>
        <p:grpSp>
          <p:nvGrpSpPr>
            <p:cNvPr id="8" name="Group 178"/>
            <p:cNvGrpSpPr>
              <a:grpSpLocks/>
            </p:cNvGrpSpPr>
            <p:nvPr/>
          </p:nvGrpSpPr>
          <p:grpSpPr bwMode="auto">
            <a:xfrm>
              <a:off x="4189243" y="4241867"/>
              <a:ext cx="885825" cy="915921"/>
              <a:chOff x="4679" y="394"/>
              <a:chExt cx="1004" cy="950"/>
            </a:xfrm>
          </p:grpSpPr>
          <p:pic>
            <p:nvPicPr>
              <p:cNvPr id="10" name="Picture 179" descr="FC_shelv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" y="394"/>
                <a:ext cx="1004" cy="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80"/>
              <p:cNvGrpSpPr>
                <a:grpSpLocks/>
              </p:cNvGrpSpPr>
              <p:nvPr/>
            </p:nvGrpSpPr>
            <p:grpSpPr bwMode="auto">
              <a:xfrm>
                <a:off x="4752" y="552"/>
                <a:ext cx="914" cy="786"/>
                <a:chOff x="1920" y="1872"/>
                <a:chExt cx="914" cy="786"/>
              </a:xfrm>
            </p:grpSpPr>
            <p:pic>
              <p:nvPicPr>
                <p:cNvPr id="12" name="Picture 182" descr="FAS3000_SATA_Stor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1872"/>
                  <a:ext cx="91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183" descr="FAS3000_SATA_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2268"/>
                  <a:ext cx="914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9" name="Picture 123" descr="right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8749" y="3568392"/>
              <a:ext cx="930475" cy="1022165"/>
            </a:xfrm>
            <a:prstGeom prst="rect">
              <a:avLst/>
            </a:prstGeom>
          </p:spPr>
        </p:pic>
      </p:grpSp>
      <p:grpSp>
        <p:nvGrpSpPr>
          <p:cNvPr id="14" name="Group 6"/>
          <p:cNvGrpSpPr/>
          <p:nvPr/>
        </p:nvGrpSpPr>
        <p:grpSpPr>
          <a:xfrm>
            <a:off x="4313646" y="4357383"/>
            <a:ext cx="1266093" cy="1419590"/>
            <a:chOff x="3074122" y="3787206"/>
            <a:chExt cx="949570" cy="1419590"/>
          </a:xfrm>
        </p:grpSpPr>
        <p:grpSp>
          <p:nvGrpSpPr>
            <p:cNvPr id="15" name="Group 177"/>
            <p:cNvGrpSpPr>
              <a:grpSpLocks/>
            </p:cNvGrpSpPr>
            <p:nvPr/>
          </p:nvGrpSpPr>
          <p:grpSpPr bwMode="auto">
            <a:xfrm>
              <a:off x="3121295" y="4332819"/>
              <a:ext cx="840828" cy="873977"/>
              <a:chOff x="4679" y="442"/>
              <a:chExt cx="953" cy="899"/>
            </a:xfrm>
          </p:grpSpPr>
          <p:pic>
            <p:nvPicPr>
              <p:cNvPr id="17" name="Picture 172" descr="FC_shelv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" y="442"/>
                <a:ext cx="953" cy="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176"/>
              <p:cNvGrpSpPr>
                <a:grpSpLocks/>
              </p:cNvGrpSpPr>
              <p:nvPr/>
            </p:nvGrpSpPr>
            <p:grpSpPr bwMode="auto">
              <a:xfrm>
                <a:off x="4752" y="552"/>
                <a:ext cx="880" cy="768"/>
                <a:chOff x="1920" y="1872"/>
                <a:chExt cx="880" cy="768"/>
              </a:xfrm>
            </p:grpSpPr>
            <p:pic>
              <p:nvPicPr>
                <p:cNvPr id="19" name="Picture 174" descr="FAS3000_SATA_Sto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1872"/>
                  <a:ext cx="880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75" descr="FAS3000_SATA_Sto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2268"/>
                  <a:ext cx="880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" name="Picture 109" descr="center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122" y="3787206"/>
              <a:ext cx="949570" cy="665679"/>
            </a:xfrm>
            <a:prstGeom prst="rect">
              <a:avLst/>
            </a:prstGeom>
          </p:spPr>
        </p:pic>
      </p:grpSp>
      <p:grpSp>
        <p:nvGrpSpPr>
          <p:cNvPr id="21" name="Group 99"/>
          <p:cNvGrpSpPr/>
          <p:nvPr/>
        </p:nvGrpSpPr>
        <p:grpSpPr>
          <a:xfrm>
            <a:off x="1831671" y="4358752"/>
            <a:ext cx="1266093" cy="1420331"/>
            <a:chOff x="1135007" y="4002346"/>
            <a:chExt cx="949570" cy="1420331"/>
          </a:xfrm>
        </p:grpSpPr>
        <p:grpSp>
          <p:nvGrpSpPr>
            <p:cNvPr id="22" name="Group 117"/>
            <p:cNvGrpSpPr>
              <a:grpSpLocks/>
            </p:cNvGrpSpPr>
            <p:nvPr/>
          </p:nvGrpSpPr>
          <p:grpSpPr bwMode="auto">
            <a:xfrm>
              <a:off x="1209139" y="4474849"/>
              <a:ext cx="819150" cy="947828"/>
              <a:chOff x="647" y="1696"/>
              <a:chExt cx="1004" cy="998"/>
            </a:xfrm>
          </p:grpSpPr>
          <p:pic>
            <p:nvPicPr>
              <p:cNvPr id="24" name="Picture 118" descr="FC_shelv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" y="1696"/>
                <a:ext cx="1004" cy="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121"/>
              <p:cNvGrpSpPr>
                <a:grpSpLocks/>
              </p:cNvGrpSpPr>
              <p:nvPr/>
            </p:nvGrpSpPr>
            <p:grpSpPr bwMode="auto">
              <a:xfrm>
                <a:off x="720" y="1872"/>
                <a:ext cx="911" cy="822"/>
                <a:chOff x="1594" y="3162"/>
                <a:chExt cx="931" cy="840"/>
              </a:xfrm>
            </p:grpSpPr>
            <p:pic>
              <p:nvPicPr>
                <p:cNvPr id="27" name="Picture 122" descr="FAS900_FCStorag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6" y="3162"/>
                  <a:ext cx="929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123" descr="FAS900_FCStorag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4" y="3572"/>
                  <a:ext cx="929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" name="Line 124"/>
              <p:cNvSpPr>
                <a:spLocks noChangeShapeType="1"/>
              </p:cNvSpPr>
              <p:nvPr/>
            </p:nvSpPr>
            <p:spPr bwMode="auto">
              <a:xfrm>
                <a:off x="716" y="1883"/>
                <a:ext cx="0" cy="771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23" name="Picture 95" descr="center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007" y="4002346"/>
              <a:ext cx="949570" cy="665679"/>
            </a:xfrm>
            <a:prstGeom prst="rect">
              <a:avLst/>
            </a:prstGeom>
          </p:spPr>
        </p:pic>
      </p:grpSp>
      <p:grpSp>
        <p:nvGrpSpPr>
          <p:cNvPr id="29" name="Group 19"/>
          <p:cNvGrpSpPr/>
          <p:nvPr/>
        </p:nvGrpSpPr>
        <p:grpSpPr>
          <a:xfrm>
            <a:off x="1757337" y="2009708"/>
            <a:ext cx="3947900" cy="644185"/>
            <a:chOff x="770083" y="1517161"/>
            <a:chExt cx="3336925" cy="701675"/>
          </a:xfrm>
        </p:grpSpPr>
        <p:grpSp>
          <p:nvGrpSpPr>
            <p:cNvPr id="30" name="Group 146"/>
            <p:cNvGrpSpPr>
              <a:grpSpLocks/>
            </p:cNvGrpSpPr>
            <p:nvPr/>
          </p:nvGrpSpPr>
          <p:grpSpPr bwMode="auto">
            <a:xfrm>
              <a:off x="770083" y="1517161"/>
              <a:ext cx="612775" cy="682625"/>
              <a:chOff x="700" y="3372"/>
              <a:chExt cx="386" cy="430"/>
            </a:xfrm>
          </p:grpSpPr>
          <p:pic>
            <p:nvPicPr>
              <p:cNvPr id="43" name="Picture 147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588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48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372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Group 149"/>
            <p:cNvGrpSpPr>
              <a:grpSpLocks/>
            </p:cNvGrpSpPr>
            <p:nvPr/>
          </p:nvGrpSpPr>
          <p:grpSpPr bwMode="auto">
            <a:xfrm>
              <a:off x="1446358" y="1526686"/>
              <a:ext cx="612775" cy="682625"/>
              <a:chOff x="700" y="3372"/>
              <a:chExt cx="386" cy="430"/>
            </a:xfrm>
          </p:grpSpPr>
          <p:pic>
            <p:nvPicPr>
              <p:cNvPr id="41" name="Picture 150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588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51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372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152"/>
            <p:cNvGrpSpPr>
              <a:grpSpLocks/>
            </p:cNvGrpSpPr>
            <p:nvPr/>
          </p:nvGrpSpPr>
          <p:grpSpPr bwMode="auto">
            <a:xfrm>
              <a:off x="2132158" y="1526686"/>
              <a:ext cx="612775" cy="682625"/>
              <a:chOff x="700" y="3372"/>
              <a:chExt cx="386" cy="430"/>
            </a:xfrm>
          </p:grpSpPr>
          <p:pic>
            <p:nvPicPr>
              <p:cNvPr id="39" name="Picture 153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588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54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372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3" name="Group 155"/>
            <p:cNvGrpSpPr>
              <a:grpSpLocks/>
            </p:cNvGrpSpPr>
            <p:nvPr/>
          </p:nvGrpSpPr>
          <p:grpSpPr bwMode="auto">
            <a:xfrm>
              <a:off x="2798908" y="1526686"/>
              <a:ext cx="612775" cy="682625"/>
              <a:chOff x="700" y="3372"/>
              <a:chExt cx="386" cy="430"/>
            </a:xfrm>
          </p:grpSpPr>
          <p:pic>
            <p:nvPicPr>
              <p:cNvPr id="37" name="Picture 156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588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57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372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" name="Group 158"/>
            <p:cNvGrpSpPr>
              <a:grpSpLocks/>
            </p:cNvGrpSpPr>
            <p:nvPr/>
          </p:nvGrpSpPr>
          <p:grpSpPr bwMode="auto">
            <a:xfrm>
              <a:off x="3494233" y="1536211"/>
              <a:ext cx="612775" cy="682625"/>
              <a:chOff x="700" y="3372"/>
              <a:chExt cx="386" cy="430"/>
            </a:xfrm>
          </p:grpSpPr>
          <p:pic>
            <p:nvPicPr>
              <p:cNvPr id="35" name="Picture 159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588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60" descr="workgroup_servers_4bl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" y="3372"/>
                <a:ext cx="386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1"/>
          <p:cNvSpPr txBox="1">
            <a:spLocks noChangeArrowheads="1"/>
          </p:cNvSpPr>
          <p:nvPr/>
        </p:nvSpPr>
        <p:spPr>
          <a:xfrm>
            <a:off x="7320136" y="1442369"/>
            <a:ext cx="4632515" cy="5333644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</a:pPr>
            <a:r>
              <a:rPr lang="en-US" altLang="zh-CN" sz="2000" b="1" dirty="0">
                <a:latin typeface="微软雅黑"/>
                <a:ea typeface="微软雅黑"/>
                <a:cs typeface="微软雅黑"/>
              </a:rPr>
              <a:t>Heterogeneous clustering: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According to the work load, many kinds of controllers in a cluster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Support for heterogeneous disk array integration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Supports multiple protocol</a:t>
            </a:r>
          </a:p>
          <a:p>
            <a:pPr lvl="1">
              <a:buFont typeface="Symbol" charset="2"/>
              <a:buChar char="-"/>
            </a:pPr>
            <a:endParaRPr lang="en-US" altLang="zh-CN" sz="9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n"/>
            </a:pPr>
            <a:r>
              <a:rPr lang="en-US" altLang="zh-CN" sz="2000" b="1" dirty="0">
                <a:latin typeface="微软雅黑"/>
                <a:ea typeface="微软雅黑"/>
                <a:cs typeface="微软雅黑"/>
              </a:rPr>
              <a:t>Hierarchical storage: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The data and disk cost consistent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Managing multiple storage layers in one or more </a:t>
            </a:r>
            <a:r>
              <a:rPr lang="en-US" altLang="zh-CN" sz="1800" dirty="0" smtClean="0">
                <a:latin typeface="微软雅黑"/>
                <a:ea typeface="微软雅黑"/>
                <a:cs typeface="微软雅黑"/>
              </a:rPr>
              <a:t>namespace</a:t>
            </a:r>
          </a:p>
          <a:p>
            <a:pPr lvl="1">
              <a:buFont typeface="Symbol" charset="2"/>
              <a:buChar char="-"/>
            </a:pPr>
            <a:endParaRPr lang="en-US" altLang="zh-CN" sz="900" dirty="0">
              <a:latin typeface="微软雅黑"/>
              <a:ea typeface="微软雅黑"/>
              <a:cs typeface="微软雅黑"/>
            </a:endParaRPr>
          </a:p>
          <a:p>
            <a:pPr>
              <a:buFont typeface="Wingdings" charset="2"/>
              <a:buChar char="n"/>
            </a:pPr>
            <a:r>
              <a:rPr lang="en-US" altLang="zh-CN" sz="2000" b="1" dirty="0" smtClean="0">
                <a:latin typeface="微软雅黑"/>
                <a:ea typeface="微软雅黑"/>
                <a:cs typeface="微软雅黑"/>
              </a:rPr>
              <a:t>Sample Solutions:</a:t>
            </a: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Reference data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Disaster recovery image </a:t>
            </a:r>
          </a:p>
          <a:p>
            <a:pPr lvl="1">
              <a:buFont typeface="Symbol" charset="2"/>
              <a:buChar char="-"/>
            </a:pPr>
            <a:r>
              <a:rPr lang="en-US" altLang="zh-CN" sz="1800" dirty="0">
                <a:latin typeface="微软雅黑"/>
                <a:ea typeface="微软雅黑"/>
                <a:cs typeface="微软雅黑"/>
              </a:rPr>
              <a:t>OLTP</a:t>
            </a:r>
            <a:endParaRPr lang="zh-CN" altLang="en-US" sz="1800" dirty="0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6" name="Oval 52"/>
          <p:cNvSpPr>
            <a:spLocks noChangeArrowheads="1"/>
          </p:cNvSpPr>
          <p:nvPr/>
        </p:nvSpPr>
        <p:spPr bwMode="auto">
          <a:xfrm>
            <a:off x="2125952" y="5189783"/>
            <a:ext cx="302683" cy="242887"/>
          </a:xfrm>
          <a:prstGeom prst="ellipse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</p:txBody>
      </p:sp>
      <p:sp>
        <p:nvSpPr>
          <p:cNvPr id="47" name="Oval 53"/>
          <p:cNvSpPr>
            <a:spLocks noChangeArrowheads="1"/>
          </p:cNvSpPr>
          <p:nvPr/>
        </p:nvSpPr>
        <p:spPr bwMode="auto">
          <a:xfrm>
            <a:off x="2457147" y="5436141"/>
            <a:ext cx="302684" cy="242887"/>
          </a:xfrm>
          <a:prstGeom prst="ellipse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</a:t>
            </a:r>
          </a:p>
        </p:txBody>
      </p:sp>
      <p:sp>
        <p:nvSpPr>
          <p:cNvPr id="48" name="Oval 54"/>
          <p:cNvSpPr>
            <a:spLocks noChangeArrowheads="1"/>
          </p:cNvSpPr>
          <p:nvPr/>
        </p:nvSpPr>
        <p:spPr bwMode="auto">
          <a:xfrm>
            <a:off x="4741964" y="5505297"/>
            <a:ext cx="302683" cy="242887"/>
          </a:xfrm>
          <a:prstGeom prst="ellipse">
            <a:avLst/>
          </a:prstGeom>
          <a:solidFill>
            <a:schemeClr val="accent4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A2</a:t>
            </a:r>
          </a:p>
        </p:txBody>
      </p:sp>
      <p:sp>
        <p:nvSpPr>
          <p:cNvPr id="49" name="Oval 55"/>
          <p:cNvSpPr>
            <a:spLocks noChangeArrowheads="1"/>
          </p:cNvSpPr>
          <p:nvPr/>
        </p:nvSpPr>
        <p:spPr bwMode="auto">
          <a:xfrm>
            <a:off x="895134" y="5438564"/>
            <a:ext cx="302684" cy="242887"/>
          </a:xfrm>
          <a:prstGeom prst="ellipse">
            <a:avLst/>
          </a:prstGeom>
          <a:solidFill>
            <a:schemeClr val="accent4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A3</a:t>
            </a:r>
          </a:p>
        </p:txBody>
      </p:sp>
      <p:sp>
        <p:nvSpPr>
          <p:cNvPr id="50" name="Oval 56"/>
          <p:cNvSpPr>
            <a:spLocks noChangeArrowheads="1"/>
          </p:cNvSpPr>
          <p:nvPr/>
        </p:nvSpPr>
        <p:spPr bwMode="auto">
          <a:xfrm>
            <a:off x="1261481" y="5492341"/>
            <a:ext cx="302684" cy="242887"/>
          </a:xfrm>
          <a:prstGeom prst="ellipse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C1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3506845" y="5189338"/>
            <a:ext cx="302683" cy="242887"/>
          </a:xfrm>
          <a:prstGeom prst="ellipse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C2</a:t>
            </a:r>
          </a:p>
        </p:txBody>
      </p:sp>
      <p:grpSp>
        <p:nvGrpSpPr>
          <p:cNvPr id="52" name="Group 18"/>
          <p:cNvGrpSpPr/>
          <p:nvPr/>
        </p:nvGrpSpPr>
        <p:grpSpPr>
          <a:xfrm>
            <a:off x="2037493" y="2715811"/>
            <a:ext cx="3329065" cy="1335991"/>
            <a:chOff x="1289373" y="2475543"/>
            <a:chExt cx="2496799" cy="1335991"/>
          </a:xfrm>
        </p:grpSpPr>
        <p:sp>
          <p:nvSpPr>
            <p:cNvPr id="53" name="Line 61"/>
            <p:cNvSpPr>
              <a:spLocks noChangeShapeType="1"/>
            </p:cNvSpPr>
            <p:nvPr/>
          </p:nvSpPr>
          <p:spPr bwMode="auto">
            <a:xfrm>
              <a:off x="3112731" y="3054216"/>
              <a:ext cx="551509" cy="5967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2217129" y="2475543"/>
              <a:ext cx="575537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Projects</a:t>
              </a:r>
              <a:endParaRPr lang="zh-CN" altLang="en-US" sz="1200" b="0" i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flipH="1">
              <a:off x="1418808" y="3065165"/>
              <a:ext cx="472722" cy="629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 flipH="1">
              <a:off x="1739585" y="3070639"/>
              <a:ext cx="163201" cy="613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Line 68"/>
            <p:cNvSpPr>
              <a:spLocks noChangeShapeType="1"/>
            </p:cNvSpPr>
            <p:nvPr/>
          </p:nvSpPr>
          <p:spPr bwMode="auto">
            <a:xfrm>
              <a:off x="1919670" y="3081588"/>
              <a:ext cx="106925" cy="607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H="1">
              <a:off x="2386764" y="3070639"/>
              <a:ext cx="101298" cy="613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>
              <a:off x="2499317" y="3081588"/>
              <a:ext cx="202595" cy="6241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 flipH="1">
              <a:off x="3056454" y="3032318"/>
              <a:ext cx="33766" cy="662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>
              <a:off x="3095847" y="3037792"/>
              <a:ext cx="270127" cy="6460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1767722" y="2930125"/>
              <a:ext cx="278559" cy="279204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2355786" y="2925891"/>
              <a:ext cx="278928" cy="279204"/>
            </a:xfrm>
            <a:prstGeom prst="ellipse">
              <a:avLst/>
            </a:pr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2962660" y="2930125"/>
              <a:ext cx="268251" cy="279204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1289373" y="3532330"/>
              <a:ext cx="268251" cy="279204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A1</a:t>
              </a: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1587638" y="3532330"/>
              <a:ext cx="268252" cy="279204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A2</a:t>
              </a: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1885904" y="3532330"/>
              <a:ext cx="268251" cy="279204"/>
            </a:xfrm>
            <a:prstGeom prst="ellipse">
              <a:avLst/>
            </a:prstGeom>
            <a:solidFill>
              <a:schemeClr val="accent4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A3</a:t>
              </a: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2246073" y="3532330"/>
              <a:ext cx="268251" cy="279204"/>
            </a:xfrm>
            <a:prstGeom prst="ellipse">
              <a:avLst/>
            </a:pr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B1</a:t>
              </a: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2544338" y="3532330"/>
              <a:ext cx="268252" cy="279204"/>
            </a:xfrm>
            <a:prstGeom prst="ellipse">
              <a:avLst/>
            </a:prstGeom>
            <a:solidFill>
              <a:schemeClr val="accent2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B2</a:t>
              </a: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2921391" y="3532330"/>
              <a:ext cx="268251" cy="279204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C1</a:t>
              </a: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3219655" y="3532330"/>
              <a:ext cx="268252" cy="279204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C2</a:t>
              </a: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3517921" y="3532330"/>
              <a:ext cx="268251" cy="279204"/>
            </a:xfrm>
            <a:prstGeom prst="ellipse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altLang="zh-CN" sz="1200" b="0" i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C3</a:t>
              </a:r>
            </a:p>
          </p:txBody>
        </p:sp>
      </p:grpSp>
      <p:sp>
        <p:nvSpPr>
          <p:cNvPr id="73" name="Oval 88"/>
          <p:cNvSpPr>
            <a:spLocks noChangeArrowheads="1"/>
          </p:cNvSpPr>
          <p:nvPr/>
        </p:nvSpPr>
        <p:spPr bwMode="auto">
          <a:xfrm>
            <a:off x="6371281" y="5529209"/>
            <a:ext cx="302684" cy="242888"/>
          </a:xfrm>
          <a:prstGeom prst="ellipse">
            <a:avLst/>
          </a:prstGeom>
          <a:solidFill>
            <a:schemeClr val="accent4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A1</a:t>
            </a:r>
          </a:p>
        </p:txBody>
      </p:sp>
      <p:sp>
        <p:nvSpPr>
          <p:cNvPr id="74" name="Oval 89"/>
          <p:cNvSpPr>
            <a:spLocks noChangeArrowheads="1"/>
          </p:cNvSpPr>
          <p:nvPr/>
        </p:nvSpPr>
        <p:spPr bwMode="auto">
          <a:xfrm>
            <a:off x="5918314" y="5410382"/>
            <a:ext cx="302684" cy="242887"/>
          </a:xfrm>
          <a:prstGeom prst="ellipse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B1</a:t>
            </a:r>
          </a:p>
        </p:txBody>
      </p:sp>
      <p:sp>
        <p:nvSpPr>
          <p:cNvPr id="75" name="Text Box 90"/>
          <p:cNvSpPr txBox="1">
            <a:spLocks noChangeArrowheads="1"/>
          </p:cNvSpPr>
          <p:nvPr/>
        </p:nvSpPr>
        <p:spPr bwMode="auto">
          <a:xfrm>
            <a:off x="907540" y="6222015"/>
            <a:ext cx="30949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igh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peed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Storage</a:t>
            </a:r>
          </a:p>
          <a:p>
            <a:pPr algn="ctr">
              <a:buNone/>
            </a:pPr>
            <a:r>
              <a:rPr lang="zh-CN" altLang="zh-CN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r>
              <a:rPr lang="zh-CN" altLang="en-US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</a:t>
            </a:r>
            <a:r>
              <a:rPr lang="zh-CN" altLang="en-US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performance</a:t>
            </a:r>
            <a:r>
              <a:rPr lang="zh-CN" altLang="en-US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Line 91"/>
          <p:cNvSpPr>
            <a:spLocks noChangeShapeType="1"/>
          </p:cNvSpPr>
          <p:nvPr/>
        </p:nvSpPr>
        <p:spPr bwMode="auto">
          <a:xfrm flipV="1">
            <a:off x="641465" y="6112606"/>
            <a:ext cx="35687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 Box 92"/>
          <p:cNvSpPr txBox="1">
            <a:spLocks noChangeArrowheads="1"/>
          </p:cNvSpPr>
          <p:nvPr/>
        </p:nvSpPr>
        <p:spPr bwMode="auto">
          <a:xfrm>
            <a:off x="4587947" y="6227813"/>
            <a:ext cx="207805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Larger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Capacity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buNone/>
            </a:pPr>
            <a:r>
              <a:rPr lang="zh-CN" altLang="en-US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ower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cost</a:t>
            </a:r>
            <a:r>
              <a:rPr lang="zh-CN" altLang="en-US" b="0" i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b="0" i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Oval 94"/>
          <p:cNvSpPr>
            <a:spLocks noChangeArrowheads="1"/>
          </p:cNvSpPr>
          <p:nvPr/>
        </p:nvSpPr>
        <p:spPr bwMode="auto">
          <a:xfrm>
            <a:off x="3707819" y="5543599"/>
            <a:ext cx="302683" cy="242888"/>
          </a:xfrm>
          <a:prstGeom prst="ellipse">
            <a:avLst/>
          </a:prstGeom>
          <a:solidFill>
            <a:schemeClr val="accent2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B2</a:t>
            </a:r>
          </a:p>
        </p:txBody>
      </p:sp>
      <p:sp>
        <p:nvSpPr>
          <p:cNvPr id="79" name="Oval 95"/>
          <p:cNvSpPr>
            <a:spLocks noChangeArrowheads="1"/>
          </p:cNvSpPr>
          <p:nvPr/>
        </p:nvSpPr>
        <p:spPr bwMode="auto">
          <a:xfrm>
            <a:off x="5064815" y="5228940"/>
            <a:ext cx="302684" cy="242887"/>
          </a:xfrm>
          <a:prstGeom prst="ellipse">
            <a:avLst/>
          </a:prstGeom>
          <a:solidFill>
            <a:schemeClr val="accent6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altLang="zh-CN" sz="1200" b="0" i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C3</a:t>
            </a:r>
          </a:p>
        </p:txBody>
      </p:sp>
      <p:pic>
        <p:nvPicPr>
          <p:cNvPr id="80" name="Picture 129" descr="center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719" y="4356013"/>
            <a:ext cx="1219927" cy="686235"/>
          </a:xfrm>
          <a:prstGeom prst="rect">
            <a:avLst/>
          </a:prstGeom>
        </p:spPr>
      </p:pic>
      <p:cxnSp>
        <p:nvCxnSpPr>
          <p:cNvPr id="81" name="Straight Connector 92"/>
          <p:cNvCxnSpPr/>
          <p:nvPr/>
        </p:nvCxnSpPr>
        <p:spPr bwMode="auto">
          <a:xfrm>
            <a:off x="7043125" y="1758777"/>
            <a:ext cx="0" cy="50434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ine 91"/>
          <p:cNvSpPr>
            <a:spLocks noChangeShapeType="1"/>
          </p:cNvSpPr>
          <p:nvPr/>
        </p:nvSpPr>
        <p:spPr bwMode="auto">
          <a:xfrm flipV="1">
            <a:off x="4405526" y="6118702"/>
            <a:ext cx="24429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3" name="Picture 95" descr="center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64" y="4363809"/>
            <a:ext cx="1266093" cy="665679"/>
          </a:xfrm>
          <a:prstGeom prst="rect">
            <a:avLst/>
          </a:prstGeom>
        </p:spPr>
      </p:pic>
      <p:pic>
        <p:nvPicPr>
          <p:cNvPr id="84" name="Picture 122" descr="FAS900_FC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60" y="5010749"/>
            <a:ext cx="988901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5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DS900 </a:t>
            </a:r>
            <a:r>
              <a:rPr lang="en-US" altLang="en-US" dirty="0" smtClean="0"/>
              <a:t>Advantage: </a:t>
            </a:r>
            <a:r>
              <a:rPr lang="zh-CN" altLang="en-US" dirty="0" smtClean="0"/>
              <a:t>A</a:t>
            </a:r>
            <a:r>
              <a:rPr lang="en-US" altLang="zh-CN" dirty="0" err="1" smtClean="0"/>
              <a:t>cceleration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623392" y="1196752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Multiple levels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caching mechanism,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support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read and write performance acceleration, greatly improve the operating efficiency of the 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irtualization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33" descr="SSD 磁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1" y="4543424"/>
            <a:ext cx="83608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 descr="P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2" y="3057525"/>
            <a:ext cx="112183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349251" y="4405311"/>
            <a:ext cx="158538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18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isk</a:t>
            </a:r>
            <a:r>
              <a:rPr lang="zh-CN" altLang="en-US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Array</a:t>
            </a:r>
          </a:p>
          <a:p>
            <a:r>
              <a:rPr lang="zh-CN" altLang="zh-CN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sz="18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evel</a:t>
            </a:r>
            <a:r>
              <a:rPr lang="en-US" altLang="zh-CN" sz="1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8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18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5251451" y="4608511"/>
            <a:ext cx="376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SSD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Cache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and persistence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9139768" y="4511674"/>
            <a:ext cx="265641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Flash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Pool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Straight Connector 41"/>
          <p:cNvCxnSpPr>
            <a:cxnSpLocks noChangeShapeType="1"/>
          </p:cNvCxnSpPr>
          <p:nvPr/>
        </p:nvCxnSpPr>
        <p:spPr bwMode="auto">
          <a:xfrm rot="10800000">
            <a:off x="465667" y="4024311"/>
            <a:ext cx="11271251" cy="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42"/>
          <p:cNvCxnSpPr>
            <a:cxnSpLocks noChangeShapeType="1"/>
          </p:cNvCxnSpPr>
          <p:nvPr/>
        </p:nvCxnSpPr>
        <p:spPr bwMode="auto">
          <a:xfrm rot="10800000">
            <a:off x="465667" y="2452686"/>
            <a:ext cx="11271251" cy="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9139767" y="2986086"/>
            <a:ext cx="291253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Flash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Cache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357718" y="2892424"/>
            <a:ext cx="158538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8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ontroller</a:t>
            </a:r>
            <a:endParaRPr lang="en-US" altLang="zh-CN" sz="18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8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Le</a:t>
            </a:r>
            <a:r>
              <a:rPr lang="en-US" altLang="zh-CN" sz="18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vel</a:t>
            </a:r>
            <a:endParaRPr lang="zh-CN" altLang="en-US" sz="18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5362964" y="2924944"/>
            <a:ext cx="3253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cceleration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lash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technology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ight Brace 59"/>
          <p:cNvSpPr>
            <a:spLocks/>
          </p:cNvSpPr>
          <p:nvPr/>
        </p:nvSpPr>
        <p:spPr bwMode="auto">
          <a:xfrm>
            <a:off x="8559800" y="2692399"/>
            <a:ext cx="414867" cy="1028700"/>
          </a:xfrm>
          <a:prstGeom prst="rightBrace">
            <a:avLst>
              <a:gd name="adj1" fmla="val 3358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ight Brace 60"/>
          <p:cNvSpPr>
            <a:spLocks/>
          </p:cNvSpPr>
          <p:nvPr/>
        </p:nvSpPr>
        <p:spPr bwMode="auto">
          <a:xfrm>
            <a:off x="8544984" y="4246561"/>
            <a:ext cx="414867" cy="1028700"/>
          </a:xfrm>
          <a:prstGeom prst="rightBrace">
            <a:avLst>
              <a:gd name="adj1" fmla="val 3358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Up-Down Arrow 61"/>
          <p:cNvSpPr/>
          <p:nvPr/>
        </p:nvSpPr>
        <p:spPr bwMode="auto">
          <a:xfrm>
            <a:off x="2664884" y="3616325"/>
            <a:ext cx="421216" cy="738187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 dirty="0">
              <a:solidFill>
                <a:srgbClr val="0067C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Straight Connector 62"/>
          <p:cNvCxnSpPr>
            <a:cxnSpLocks noChangeShapeType="1"/>
          </p:cNvCxnSpPr>
          <p:nvPr/>
        </p:nvCxnSpPr>
        <p:spPr bwMode="auto">
          <a:xfrm rot="10800000">
            <a:off x="465667" y="5486399"/>
            <a:ext cx="11271251" cy="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/>
          <a:stretch/>
        </p:blipFill>
        <p:spPr>
          <a:xfrm>
            <a:off x="2022114" y="4279900"/>
            <a:ext cx="1704639" cy="105141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2848779"/>
            <a:ext cx="1997973" cy="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893720" cy="583474"/>
          </a:xfrm>
        </p:spPr>
        <p:txBody>
          <a:bodyPr/>
          <a:lstStyle/>
          <a:p>
            <a:r>
              <a:rPr lang="en-US" altLang="zh-CN" dirty="0"/>
              <a:t>DS900 </a:t>
            </a:r>
            <a:r>
              <a:rPr lang="zh-CN" altLang="en-US" dirty="0" smtClean="0"/>
              <a:t>A</a:t>
            </a:r>
            <a:r>
              <a:rPr lang="en-US" altLang="zh-CN" dirty="0" err="1" smtClean="0"/>
              <a:t>dvantage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/>
              <a:t>Improve the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Utilization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623392" y="1196752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De-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duplication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Compress,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improve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the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storage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space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utilization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38264" y="5301208"/>
            <a:ext cx="4511793" cy="11128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</a:pP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Higher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efficiency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support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more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work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load</a:t>
            </a:r>
          </a:p>
          <a:p>
            <a:pPr>
              <a:buFont typeface="Wingdings" charset="2"/>
              <a:buChar char="n"/>
            </a:pPr>
            <a:r>
              <a:rPr lang="en-US" sz="1800" dirty="0" smtClean="0">
                <a:latin typeface="微软雅黑" pitchFamily="34" charset="-122"/>
                <a:ea typeface="微软雅黑" pitchFamily="34" charset="-122"/>
              </a:rPr>
              <a:t>Improve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writing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performance</a:t>
            </a:r>
            <a:endParaRPr 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AutoShape 52"/>
          <p:cNvSpPr>
            <a:spLocks noChangeArrowheads="1"/>
          </p:cNvSpPr>
          <p:nvPr/>
        </p:nvSpPr>
        <p:spPr bwMode="auto">
          <a:xfrm>
            <a:off x="3772231" y="2528656"/>
            <a:ext cx="779620" cy="506412"/>
          </a:xfrm>
          <a:prstGeom prst="rightArrow">
            <a:avLst>
              <a:gd name="adj1" fmla="val 53574"/>
              <a:gd name="adj2" fmla="val 35417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AutoShape 58"/>
          <p:cNvSpPr>
            <a:spLocks noChangeArrowheads="1"/>
          </p:cNvSpPr>
          <p:nvPr/>
        </p:nvSpPr>
        <p:spPr bwMode="auto">
          <a:xfrm>
            <a:off x="8172251" y="2533419"/>
            <a:ext cx="641351" cy="504825"/>
          </a:xfrm>
          <a:prstGeom prst="rightArrow">
            <a:avLst>
              <a:gd name="adj1" fmla="val 53574"/>
              <a:gd name="adj2" fmla="val 35417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6" name="组 95"/>
          <p:cNvGrpSpPr/>
          <p:nvPr/>
        </p:nvGrpSpPr>
        <p:grpSpPr>
          <a:xfrm>
            <a:off x="1226023" y="1772816"/>
            <a:ext cx="2237317" cy="2212976"/>
            <a:chOff x="1226023" y="1772816"/>
            <a:chExt cx="2237317" cy="2212976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226023" y="1772816"/>
              <a:ext cx="306917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09141" y="1772816"/>
              <a:ext cx="309033" cy="231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994374" y="1772816"/>
              <a:ext cx="306916" cy="2317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2377490" y="1772816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762723" y="1772816"/>
              <a:ext cx="306917" cy="231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145841" y="1772816"/>
              <a:ext cx="306916" cy="2317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226023" y="2055392"/>
              <a:ext cx="306917" cy="231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609141" y="2055392"/>
              <a:ext cx="309033" cy="231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94374" y="2055392"/>
              <a:ext cx="306916" cy="23177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377490" y="2055392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762723" y="2055392"/>
              <a:ext cx="306917" cy="231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145841" y="2055392"/>
              <a:ext cx="306916" cy="23177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226023" y="2339555"/>
              <a:ext cx="306917" cy="230187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609141" y="2339555"/>
              <a:ext cx="309033" cy="230187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994374" y="2339555"/>
              <a:ext cx="306916" cy="2301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377490" y="2339555"/>
              <a:ext cx="309033" cy="230187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762723" y="2339555"/>
              <a:ext cx="306917" cy="230187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145841" y="2339555"/>
              <a:ext cx="306916" cy="2301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1226023" y="2622130"/>
              <a:ext cx="306917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1609141" y="2622130"/>
              <a:ext cx="309033" cy="231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994374" y="2622130"/>
              <a:ext cx="306916" cy="23177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2377490" y="2622130"/>
              <a:ext cx="309033" cy="231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762723" y="2622130"/>
              <a:ext cx="306917" cy="231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3145841" y="2622130"/>
              <a:ext cx="306916" cy="2317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226023" y="2904705"/>
              <a:ext cx="306917" cy="2317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609141" y="2904705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994374" y="2904705"/>
              <a:ext cx="306916" cy="23177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2377490" y="2904705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762723" y="2904705"/>
              <a:ext cx="306917" cy="231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3145841" y="2904705"/>
              <a:ext cx="306916" cy="2317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1226023" y="3188866"/>
              <a:ext cx="306917" cy="2301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1609141" y="3188866"/>
              <a:ext cx="309033" cy="230188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1994374" y="3188866"/>
              <a:ext cx="306916" cy="23018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2377490" y="3188866"/>
              <a:ext cx="309033" cy="2301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2762723" y="3188866"/>
              <a:ext cx="306917" cy="230188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3145841" y="3188866"/>
              <a:ext cx="306916" cy="2301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1226023" y="3471441"/>
              <a:ext cx="306917" cy="23018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1226023" y="3754016"/>
              <a:ext cx="306917" cy="2301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1611257" y="3471442"/>
              <a:ext cx="309033" cy="231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1611257" y="3754017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998607" y="3471442"/>
              <a:ext cx="306916" cy="2317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1998607" y="3754017"/>
              <a:ext cx="306916" cy="2317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2383841" y="3471442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2383841" y="3754017"/>
              <a:ext cx="309033" cy="231775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2771190" y="3471442"/>
              <a:ext cx="306917" cy="231775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2771190" y="3754017"/>
              <a:ext cx="306917" cy="2317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3156423" y="3471442"/>
              <a:ext cx="306917" cy="231775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3156423" y="3754017"/>
              <a:ext cx="306917" cy="2317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 94"/>
          <p:cNvGrpSpPr/>
          <p:nvPr/>
        </p:nvGrpSpPr>
        <p:grpSpPr>
          <a:xfrm>
            <a:off x="5023189" y="2204807"/>
            <a:ext cx="2645832" cy="1098550"/>
            <a:chOff x="5023189" y="2204807"/>
            <a:chExt cx="2645832" cy="1098550"/>
          </a:xfrm>
        </p:grpSpPr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5023189" y="2204807"/>
              <a:ext cx="306916" cy="23085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5023189" y="2494569"/>
              <a:ext cx="306916" cy="230855"/>
            </a:xfrm>
            <a:prstGeom prst="rect">
              <a:avLst/>
            </a:prstGeom>
            <a:solidFill>
              <a:srgbClr val="F55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751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5023189" y="2782740"/>
              <a:ext cx="306916" cy="230855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5023189" y="3072502"/>
              <a:ext cx="306916" cy="2308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5490971" y="2204807"/>
              <a:ext cx="306917" cy="230855"/>
            </a:xfrm>
            <a:prstGeom prst="rect">
              <a:avLst/>
            </a:prstGeom>
            <a:solidFill>
              <a:srgbClr val="92E94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5490971" y="2494569"/>
              <a:ext cx="306917" cy="230855"/>
            </a:xfrm>
            <a:prstGeom prst="rect">
              <a:avLst/>
            </a:prstGeom>
            <a:solidFill>
              <a:srgbClr val="F55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751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5490971" y="2782740"/>
              <a:ext cx="306917" cy="230855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5490971" y="3072502"/>
              <a:ext cx="306917" cy="2308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5958755" y="2204807"/>
              <a:ext cx="306916" cy="23085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5958755" y="2494569"/>
              <a:ext cx="306916" cy="23085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5958755" y="2782740"/>
              <a:ext cx="306916" cy="230855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5958755" y="3072502"/>
              <a:ext cx="306916" cy="2308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6426538" y="2204807"/>
              <a:ext cx="306917" cy="23085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Rectangle 49"/>
            <p:cNvSpPr>
              <a:spLocks noChangeArrowheads="1"/>
            </p:cNvSpPr>
            <p:nvPr/>
          </p:nvSpPr>
          <p:spPr bwMode="auto">
            <a:xfrm>
              <a:off x="6426538" y="2494569"/>
              <a:ext cx="306917" cy="230855"/>
            </a:xfrm>
            <a:prstGeom prst="rect">
              <a:avLst/>
            </a:prstGeom>
            <a:solidFill>
              <a:srgbClr val="F55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751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Rectangle 50"/>
            <p:cNvSpPr>
              <a:spLocks noChangeArrowheads="1"/>
            </p:cNvSpPr>
            <p:nvPr/>
          </p:nvSpPr>
          <p:spPr bwMode="auto">
            <a:xfrm>
              <a:off x="6426538" y="2782740"/>
              <a:ext cx="306917" cy="230855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Rectangle 51"/>
            <p:cNvSpPr>
              <a:spLocks noChangeArrowheads="1"/>
            </p:cNvSpPr>
            <p:nvPr/>
          </p:nvSpPr>
          <p:spPr bwMode="auto">
            <a:xfrm>
              <a:off x="6426538" y="3072502"/>
              <a:ext cx="306917" cy="2308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Rectangle 48"/>
            <p:cNvSpPr>
              <a:spLocks noChangeArrowheads="1"/>
            </p:cNvSpPr>
            <p:nvPr/>
          </p:nvSpPr>
          <p:spPr bwMode="auto">
            <a:xfrm>
              <a:off x="6894322" y="2204807"/>
              <a:ext cx="306916" cy="230855"/>
            </a:xfrm>
            <a:prstGeom prst="rect">
              <a:avLst/>
            </a:prstGeom>
            <a:solidFill>
              <a:srgbClr val="92E94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6894322" y="2494569"/>
              <a:ext cx="306916" cy="230855"/>
            </a:xfrm>
            <a:prstGeom prst="rect">
              <a:avLst/>
            </a:prstGeom>
            <a:solidFill>
              <a:srgbClr val="F55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751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6894322" y="2782740"/>
              <a:ext cx="306916" cy="230855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6894322" y="3072502"/>
              <a:ext cx="306916" cy="2308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Rectangle 48"/>
            <p:cNvSpPr>
              <a:spLocks noChangeArrowheads="1"/>
            </p:cNvSpPr>
            <p:nvPr/>
          </p:nvSpPr>
          <p:spPr bwMode="auto">
            <a:xfrm>
              <a:off x="7362104" y="2204807"/>
              <a:ext cx="306917" cy="230187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Rectangle 49"/>
            <p:cNvSpPr>
              <a:spLocks noChangeArrowheads="1"/>
            </p:cNvSpPr>
            <p:nvPr/>
          </p:nvSpPr>
          <p:spPr bwMode="auto">
            <a:xfrm>
              <a:off x="7362104" y="2495318"/>
              <a:ext cx="306917" cy="23018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Rectangle 50"/>
            <p:cNvSpPr>
              <a:spLocks noChangeArrowheads="1"/>
            </p:cNvSpPr>
            <p:nvPr/>
          </p:nvSpPr>
          <p:spPr bwMode="auto">
            <a:xfrm>
              <a:off x="7362104" y="2782657"/>
              <a:ext cx="306917" cy="23018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Rectangle 51"/>
            <p:cNvSpPr>
              <a:spLocks noChangeArrowheads="1"/>
            </p:cNvSpPr>
            <p:nvPr/>
          </p:nvSpPr>
          <p:spPr bwMode="auto">
            <a:xfrm>
              <a:off x="7362104" y="3066818"/>
              <a:ext cx="306917" cy="230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8" name="组 97"/>
          <p:cNvGrpSpPr/>
          <p:nvPr/>
        </p:nvGrpSpPr>
        <p:grpSpPr>
          <a:xfrm>
            <a:off x="9340399" y="2204806"/>
            <a:ext cx="711200" cy="1090612"/>
            <a:chOff x="9340399" y="2204806"/>
            <a:chExt cx="711200" cy="1090612"/>
          </a:xfrm>
        </p:grpSpPr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9340399" y="2204806"/>
              <a:ext cx="304800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9746799" y="2495318"/>
              <a:ext cx="304800" cy="228600"/>
            </a:xfrm>
            <a:prstGeom prst="rect">
              <a:avLst/>
            </a:prstGeom>
            <a:solidFill>
              <a:srgbClr val="F55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751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Rectangle 56"/>
            <p:cNvSpPr>
              <a:spLocks noChangeArrowheads="1"/>
            </p:cNvSpPr>
            <p:nvPr/>
          </p:nvSpPr>
          <p:spPr bwMode="auto">
            <a:xfrm>
              <a:off x="9340399" y="2495318"/>
              <a:ext cx="304800" cy="228600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9746799" y="2782656"/>
              <a:ext cx="304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9340399" y="2782656"/>
              <a:ext cx="304800" cy="228600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Rectangle 57"/>
            <p:cNvSpPr>
              <a:spLocks noChangeArrowheads="1"/>
            </p:cNvSpPr>
            <p:nvPr/>
          </p:nvSpPr>
          <p:spPr bwMode="auto">
            <a:xfrm>
              <a:off x="9746799" y="2204806"/>
              <a:ext cx="3048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Rectangle 57"/>
            <p:cNvSpPr>
              <a:spLocks noChangeArrowheads="1"/>
            </p:cNvSpPr>
            <p:nvPr/>
          </p:nvSpPr>
          <p:spPr bwMode="auto">
            <a:xfrm>
              <a:off x="9340399" y="3066818"/>
              <a:ext cx="304800" cy="228600"/>
            </a:xfrm>
            <a:prstGeom prst="rect">
              <a:avLst/>
            </a:prstGeom>
            <a:solidFill>
              <a:srgbClr val="92E94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Rectangle 57"/>
            <p:cNvSpPr>
              <a:spLocks noChangeArrowheads="1"/>
            </p:cNvSpPr>
            <p:nvPr/>
          </p:nvSpPr>
          <p:spPr bwMode="auto">
            <a:xfrm>
              <a:off x="9746799" y="3066818"/>
              <a:ext cx="3048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1103446" y="4052286"/>
            <a:ext cx="21790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Original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</a:t>
            </a:r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Rectangle 9"/>
          <p:cNvSpPr>
            <a:spLocks noChangeArrowheads="1"/>
          </p:cNvSpPr>
          <p:nvPr/>
        </p:nvSpPr>
        <p:spPr bwMode="auto">
          <a:xfrm>
            <a:off x="4890473" y="3491745"/>
            <a:ext cx="32264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After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Compress</a:t>
            </a:r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8236617" y="3490774"/>
            <a:ext cx="36920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De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-duplication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Compress</a:t>
            </a:r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38265" y="4896971"/>
            <a:ext cx="451179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Key</a:t>
            </a: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Features</a:t>
            </a:r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6325113" y="5340554"/>
            <a:ext cx="5243495" cy="11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/>
            </a:pP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Promote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investment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value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Extensive customer suitability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/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3709" y="4896971"/>
            <a:ext cx="487602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Enterprise</a:t>
            </a:r>
            <a:r>
              <a:rPr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Reward</a:t>
            </a:r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14187" y="2173150"/>
            <a:ext cx="91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Online</a:t>
            </a:r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61649" y="1957151"/>
            <a:ext cx="138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Post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Procedure</a:t>
            </a:r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9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DS900</a:t>
            </a:r>
            <a:r>
              <a:rPr lang="en-US" altLang="en-US" dirty="0"/>
              <a:t> </a:t>
            </a:r>
            <a:r>
              <a:rPr lang="en-US" altLang="en-US" dirty="0" smtClean="0"/>
              <a:t>Summary</a:t>
            </a:r>
            <a:endParaRPr lang="zh-CN" altLang="en-US" dirty="0"/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1661512" y="1052736"/>
            <a:ext cx="9331032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9496" y="1124744"/>
            <a:ext cx="8712968" cy="4968552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  <p:txBody>
          <a:bodyPr wrap="square">
            <a:no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Support cluster mode, full follow-up of performance and capacity expansion needs of customers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 host can support SAN and NAS architecture network, high integration, better performance and reliability, and management uses a simple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Supports multi-level caching mechanism (PCI-E SSD,SSD), and supports both read and write performance speed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For virtualization business with VAAI, SRM interface and performance improvements, building disaster tolerant scheme of cloud platform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Data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De-duplication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and compression, usable, effectively improve the efficient use of storage space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90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/>
              <a:t> </a:t>
            </a:r>
            <a:r>
              <a:rPr lang="en-US" altLang="zh-CN" dirty="0" smtClean="0"/>
              <a:t>Disaster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Technology</a:t>
            </a:r>
            <a:endParaRPr lang="zh-CN" altLang="en-US" dirty="0"/>
          </a:p>
        </p:txBody>
      </p:sp>
      <p:pic>
        <p:nvPicPr>
          <p:cNvPr id="3" name="图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45175"/>
          <a:stretch>
            <a:fillRect/>
          </a:stretch>
        </p:blipFill>
        <p:spPr bwMode="auto">
          <a:xfrm>
            <a:off x="9645652" y="2327276"/>
            <a:ext cx="107103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2"/>
          <p:cNvSpPr>
            <a:spLocks noChangeShapeType="1"/>
          </p:cNvSpPr>
          <p:nvPr/>
        </p:nvSpPr>
        <p:spPr bwMode="auto">
          <a:xfrm>
            <a:off x="4900084" y="3067050"/>
            <a:ext cx="4663016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Line 83"/>
          <p:cNvSpPr>
            <a:spLocks noChangeShapeType="1"/>
          </p:cNvSpPr>
          <p:nvPr/>
        </p:nvSpPr>
        <p:spPr bwMode="auto">
          <a:xfrm>
            <a:off x="1839384" y="3067050"/>
            <a:ext cx="1665816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>
            <a:off x="776817" y="2435226"/>
            <a:ext cx="1456267" cy="37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934 w 21600"/>
              <a:gd name="T13" fmla="*/ 5935 h 21600"/>
              <a:gd name="T14" fmla="*/ 15666 w 21600"/>
              <a:gd name="T15" fmla="*/ 156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274" y="21600"/>
                </a:lnTo>
                <a:lnTo>
                  <a:pt x="133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5" descr="Manage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3" y="2378076"/>
            <a:ext cx="493184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0"/>
          <p:cNvSpPr>
            <a:spLocks noChangeArrowheads="1"/>
          </p:cNvSpPr>
          <p:nvPr/>
        </p:nvSpPr>
        <p:spPr bwMode="auto">
          <a:xfrm>
            <a:off x="529167" y="1311276"/>
            <a:ext cx="7342717" cy="40052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58A618"/>
              </a:buClr>
              <a:buFont typeface="Wingdings 2" panose="05020102010507070707" pitchFamily="18" charset="2"/>
              <a:buNone/>
            </a:pPr>
            <a:endParaRPr lang="en-GB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0"/>
          <p:cNvSpPr>
            <a:spLocks noChangeArrowheads="1"/>
          </p:cNvSpPr>
          <p:nvPr/>
        </p:nvSpPr>
        <p:spPr bwMode="auto">
          <a:xfrm>
            <a:off x="9186334" y="1978026"/>
            <a:ext cx="2597151" cy="23145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58A618"/>
              </a:buClr>
              <a:buFont typeface="Wingdings 2" panose="05020102010507070707" pitchFamily="18" charset="2"/>
              <a:buNone/>
            </a:pPr>
            <a:endParaRPr lang="en-GB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auto">
          <a:xfrm>
            <a:off x="9171518" y="2095500"/>
            <a:ext cx="2626783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Clr>
                <a:srgbClr val="58A618"/>
              </a:buClr>
              <a:buFont typeface="Wingdings 2" panose="05020102010507070707" pitchFamily="18" charset="2"/>
              <a:buNone/>
            </a:pPr>
            <a:r>
              <a:rPr lang="en-US" altLang="zh-CN" sz="1600" dirty="0"/>
              <a:t>Disaster recovery center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1098551" y="1471613"/>
            <a:ext cx="468206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Clr>
                <a:srgbClr val="58A618"/>
              </a:buClr>
              <a:buFont typeface="Wingdings 2" panose="05020102010507070707" pitchFamily="18" charset="2"/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Main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Center/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3251201" y="3657601"/>
            <a:ext cx="15451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Snapshot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3352800" y="2152650"/>
            <a:ext cx="1276349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Metrocluster</a:t>
            </a:r>
          </a:p>
        </p:txBody>
      </p:sp>
      <p:pic>
        <p:nvPicPr>
          <p:cNvPr id="14" name="Picture 103" descr="workgroup_servers_4bl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4" y="2816225"/>
            <a:ext cx="116416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2"/>
          <p:cNvSpPr>
            <a:spLocks noChangeArrowheads="1"/>
          </p:cNvSpPr>
          <p:nvPr/>
        </p:nvSpPr>
        <p:spPr bwMode="auto">
          <a:xfrm>
            <a:off x="586253" y="1865314"/>
            <a:ext cx="1691351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Proxy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6112934" y="4678363"/>
            <a:ext cx="5659967" cy="1593850"/>
            <a:chOff x="2888" y="2917"/>
            <a:chExt cx="2674" cy="1004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flipH="1" flipV="1">
              <a:off x="2888" y="2983"/>
              <a:ext cx="1998" cy="721"/>
            </a:xfrm>
            <a:custGeom>
              <a:avLst/>
              <a:gdLst>
                <a:gd name="T0" fmla="*/ 0 w 1136"/>
                <a:gd name="T1" fmla="*/ 0 h 939"/>
                <a:gd name="T2" fmla="*/ 3514 w 1136"/>
                <a:gd name="T3" fmla="*/ 0 h 939"/>
                <a:gd name="T4" fmla="*/ 3514 w 1136"/>
                <a:gd name="T5" fmla="*/ 554 h 939"/>
                <a:gd name="T6" fmla="*/ 0 60000 65536"/>
                <a:gd name="T7" fmla="*/ 0 60000 65536"/>
                <a:gd name="T8" fmla="*/ 0 60000 65536"/>
                <a:gd name="T9" fmla="*/ 0 w 1136"/>
                <a:gd name="T10" fmla="*/ 0 h 939"/>
                <a:gd name="T11" fmla="*/ 1136 w 1136"/>
                <a:gd name="T12" fmla="*/ 939 h 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6" h="939">
                  <a:moveTo>
                    <a:pt x="0" y="0"/>
                  </a:moveTo>
                  <a:lnTo>
                    <a:pt x="1136" y="0"/>
                  </a:lnTo>
                  <a:lnTo>
                    <a:pt x="1136" y="939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4633" y="3277"/>
              <a:ext cx="587" cy="334"/>
              <a:chOff x="678" y="1447"/>
              <a:chExt cx="1503" cy="903"/>
            </a:xfrm>
          </p:grpSpPr>
          <p:sp>
            <p:nvSpPr>
              <p:cNvPr id="26" name="AutoShape 56"/>
              <p:cNvSpPr>
                <a:spLocks noChangeArrowheads="1"/>
              </p:cNvSpPr>
              <p:nvPr/>
            </p:nvSpPr>
            <p:spPr bwMode="auto">
              <a:xfrm>
                <a:off x="793" y="1855"/>
                <a:ext cx="1273" cy="4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939 w 21600"/>
                  <a:gd name="T13" fmla="*/ 5935 h 21600"/>
                  <a:gd name="T14" fmla="*/ 15661 w 21600"/>
                  <a:gd name="T15" fmla="*/ 156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274" y="21600"/>
                    </a:lnTo>
                    <a:lnTo>
                      <a:pt x="1332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Clr>
                    <a:srgbClr val="58A618"/>
                  </a:buClr>
                  <a:buFont typeface="Wingdings 2" pitchFamily="64" charset="2"/>
                  <a:buNone/>
                  <a:defRPr/>
                </a:pPr>
                <a:endParaRPr lang="en-GB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Group 57"/>
              <p:cNvGrpSpPr>
                <a:grpSpLocks/>
              </p:cNvGrpSpPr>
              <p:nvPr/>
            </p:nvGrpSpPr>
            <p:grpSpPr bwMode="auto">
              <a:xfrm>
                <a:off x="678" y="1447"/>
                <a:ext cx="1503" cy="465"/>
                <a:chOff x="678" y="1447"/>
                <a:chExt cx="1503" cy="465"/>
              </a:xfrm>
            </p:grpSpPr>
            <p:pic>
              <p:nvPicPr>
                <p:cNvPr id="28" name="Picture 58" descr="linux_O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78" y="1447"/>
                  <a:ext cx="374" cy="46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2941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59" descr="windows_applications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807" y="1447"/>
                  <a:ext cx="374" cy="46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2941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60" descr="virtualization_apps_OS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44" y="1447"/>
                  <a:ext cx="371" cy="46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2941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9" name="Picture 61" descr="Server-Generic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3496"/>
              <a:ext cx="22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80"/>
            <p:cNvSpPr>
              <a:spLocks noChangeArrowheads="1"/>
            </p:cNvSpPr>
            <p:nvPr/>
          </p:nvSpPr>
          <p:spPr bwMode="auto">
            <a:xfrm>
              <a:off x="4347" y="2917"/>
              <a:ext cx="1215" cy="10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rgbClr val="58A618"/>
                </a:buClr>
                <a:buFont typeface="Wingdings 2" panose="05020102010507070707" pitchFamily="18" charset="2"/>
                <a:buNone/>
              </a:pPr>
              <a:endParaRPr lang="en-GB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76"/>
            <p:cNvSpPr>
              <a:spLocks noChangeArrowheads="1"/>
            </p:cNvSpPr>
            <p:nvPr/>
          </p:nvSpPr>
          <p:spPr bwMode="auto">
            <a:xfrm>
              <a:off x="4347" y="2997"/>
              <a:ext cx="119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8A618"/>
                </a:buClr>
                <a:buFont typeface="Wingdings 2" panose="05020102010507070707" pitchFamily="18" charset="2"/>
                <a:buNone/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Remote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Office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151" descr="linux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" y="3377"/>
              <a:ext cx="13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2" descr="windows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3393"/>
              <a:ext cx="149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53" descr="vmwar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3386"/>
              <a:ext cx="153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4" descr="SnapVault-left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27" y="3573"/>
              <a:ext cx="473" cy="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63" descr="SnapMirror-left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85" y="2855913"/>
            <a:ext cx="814916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6301317" y="1016001"/>
            <a:ext cx="889000" cy="644525"/>
            <a:chOff x="3237" y="666"/>
            <a:chExt cx="384" cy="357"/>
          </a:xfrm>
        </p:grpSpPr>
        <p:pic>
          <p:nvPicPr>
            <p:cNvPr id="33" name="Picture 83" descr="flatscreen_monito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" y="666"/>
              <a:ext cx="38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Protection Manager GUI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1" t="11568" b="1506"/>
            <a:stretch>
              <a:fillRect/>
            </a:stretch>
          </p:blipFill>
          <p:spPr bwMode="auto">
            <a:xfrm>
              <a:off x="3288" y="714"/>
              <a:ext cx="29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85"/>
          <p:cNvSpPr>
            <a:spLocks noChangeArrowheads="1"/>
          </p:cNvSpPr>
          <p:nvPr/>
        </p:nvSpPr>
        <p:spPr bwMode="auto">
          <a:xfrm>
            <a:off x="6136218" y="1682750"/>
            <a:ext cx="1333506" cy="4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Monitoring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70"/>
          <p:cNvSpPr>
            <a:spLocks noChangeArrowheads="1"/>
          </p:cNvSpPr>
          <p:nvPr/>
        </p:nvSpPr>
        <p:spPr bwMode="auto">
          <a:xfrm>
            <a:off x="9264352" y="3810001"/>
            <a:ext cx="2319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clone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development and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testing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7875216" y="3276600"/>
            <a:ext cx="11532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SnapMirror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740151" y="2538413"/>
            <a:ext cx="825500" cy="7985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V="1">
            <a:off x="3718984" y="2533650"/>
            <a:ext cx="869949" cy="8207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50" descr="Snapshot-Copies-right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18" y="3341689"/>
            <a:ext cx="5439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89"/>
          <p:cNvGrpSpPr>
            <a:grpSpLocks/>
          </p:cNvGrpSpPr>
          <p:nvPr/>
        </p:nvGrpSpPr>
        <p:grpSpPr bwMode="auto">
          <a:xfrm>
            <a:off x="4671480" y="3379789"/>
            <a:ext cx="2910413" cy="1563687"/>
            <a:chOff x="2207" y="2099"/>
            <a:chExt cx="1375" cy="985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 flipH="1" flipV="1">
              <a:off x="2225" y="2099"/>
              <a:ext cx="1195" cy="549"/>
            </a:xfrm>
            <a:custGeom>
              <a:avLst/>
              <a:gdLst>
                <a:gd name="T0" fmla="*/ 0 w 1136"/>
                <a:gd name="T1" fmla="*/ 0 h 939"/>
                <a:gd name="T2" fmla="*/ 1257 w 1136"/>
                <a:gd name="T3" fmla="*/ 0 h 939"/>
                <a:gd name="T4" fmla="*/ 1257 w 1136"/>
                <a:gd name="T5" fmla="*/ 321 h 939"/>
                <a:gd name="T6" fmla="*/ 0 60000 65536"/>
                <a:gd name="T7" fmla="*/ 0 60000 65536"/>
                <a:gd name="T8" fmla="*/ 0 60000 65536"/>
                <a:gd name="T9" fmla="*/ 0 w 1136"/>
                <a:gd name="T10" fmla="*/ 0 h 939"/>
                <a:gd name="T11" fmla="*/ 1136 w 1136"/>
                <a:gd name="T12" fmla="*/ 939 h 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6" h="939">
                  <a:moveTo>
                    <a:pt x="0" y="0"/>
                  </a:moveTo>
                  <a:lnTo>
                    <a:pt x="1136" y="0"/>
                  </a:lnTo>
                  <a:lnTo>
                    <a:pt x="1136" y="939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207" y="2754"/>
              <a:ext cx="49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>
                  <a:schemeClr val="accent2"/>
                </a:buClr>
                <a:buFont typeface="Wingdings 2" panose="05020102010507070707" pitchFamily="18" charset="2"/>
                <a:buNone/>
              </a:pPr>
              <a:r>
                <a:rPr lang="en-US" altLang="zh-CN" sz="14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SnapVault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Clr>
                  <a:schemeClr val="accent2"/>
                </a:buClr>
                <a:buFont typeface="Wingdings 2" panose="05020102010507070707" pitchFamily="18" charset="2"/>
                <a:buNone/>
              </a:pP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Backup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" name="Picture 20" descr="generic_enterprise_tape_library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" y="2456"/>
              <a:ext cx="2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7" descr="SnapVault-left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527"/>
              <a:ext cx="40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91"/>
          <p:cNvGrpSpPr>
            <a:grpSpLocks/>
          </p:cNvGrpSpPr>
          <p:nvPr/>
        </p:nvGrpSpPr>
        <p:grpSpPr bwMode="auto">
          <a:xfrm>
            <a:off x="1320800" y="3227389"/>
            <a:ext cx="6369051" cy="1735137"/>
            <a:chOff x="624" y="2003"/>
            <a:chExt cx="3009" cy="1093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 flipH="1" flipV="1">
              <a:off x="760" y="2003"/>
              <a:ext cx="2010" cy="1045"/>
            </a:xfrm>
            <a:custGeom>
              <a:avLst/>
              <a:gdLst>
                <a:gd name="T0" fmla="*/ 0 w 1136"/>
                <a:gd name="T1" fmla="*/ 0 h 939"/>
                <a:gd name="T2" fmla="*/ 3556 w 1136"/>
                <a:gd name="T3" fmla="*/ 0 h 939"/>
                <a:gd name="T4" fmla="*/ 3556 w 1136"/>
                <a:gd name="T5" fmla="*/ 1163 h 939"/>
                <a:gd name="T6" fmla="*/ 0 60000 65536"/>
                <a:gd name="T7" fmla="*/ 0 60000 65536"/>
                <a:gd name="T8" fmla="*/ 0 60000 65536"/>
                <a:gd name="T9" fmla="*/ 0 w 1136"/>
                <a:gd name="T10" fmla="*/ 0 h 939"/>
                <a:gd name="T11" fmla="*/ 1136 w 1136"/>
                <a:gd name="T12" fmla="*/ 939 h 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6" h="939">
                  <a:moveTo>
                    <a:pt x="0" y="0"/>
                  </a:moveTo>
                  <a:lnTo>
                    <a:pt x="1136" y="0"/>
                  </a:lnTo>
                  <a:lnTo>
                    <a:pt x="1136" y="939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102"/>
            <p:cNvSpPr>
              <a:spLocks noChangeArrowheads="1"/>
            </p:cNvSpPr>
            <p:nvPr/>
          </p:nvSpPr>
          <p:spPr bwMode="auto">
            <a:xfrm>
              <a:off x="805" y="2854"/>
              <a:ext cx="78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2"/>
                </a:buClr>
                <a:buFont typeface="Wingdings 2" panose="05020102010507070707" pitchFamily="18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archive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Software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9" name="Picture 61" descr="Server-Generic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557"/>
              <a:ext cx="24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8" descr="snaplock_for_WORM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" y="2950"/>
              <a:ext cx="57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41" descr="FlexClo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1" y="3179763"/>
            <a:ext cx="59478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0" descr="Snapshot-Copies-right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1" y="3335338"/>
            <a:ext cx="54398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6705601" y="4886326"/>
            <a:ext cx="1348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compliance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45175"/>
          <a:stretch>
            <a:fillRect/>
          </a:stretch>
        </p:blipFill>
        <p:spPr bwMode="auto">
          <a:xfrm>
            <a:off x="5676900" y="3695700"/>
            <a:ext cx="106891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66574"/>
          <a:stretch>
            <a:fillRect/>
          </a:stretch>
        </p:blipFill>
        <p:spPr bwMode="auto">
          <a:xfrm>
            <a:off x="3304118" y="2427289"/>
            <a:ext cx="43603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66574"/>
          <a:stretch>
            <a:fillRect/>
          </a:stretch>
        </p:blipFill>
        <p:spPr bwMode="auto">
          <a:xfrm>
            <a:off x="4557185" y="2398714"/>
            <a:ext cx="43603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7678613" y="6224588"/>
            <a:ext cx="1044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SnapVault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>
                <a:schemeClr val="accent2"/>
              </a:buClr>
              <a:buFont typeface="Wingdings 2" panose="05020102010507070707" pitchFamily="18" charset="2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Backup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12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237536" cy="583474"/>
          </a:xfrm>
        </p:spPr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/>
              <a:t> </a:t>
            </a:r>
            <a:r>
              <a:rPr lang="en-US" altLang="zh-CN" dirty="0" smtClean="0"/>
              <a:t>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Solutions</a:t>
            </a:r>
            <a:endParaRPr lang="zh-CN" altLang="en-US" dirty="0"/>
          </a:p>
        </p:txBody>
      </p:sp>
      <p:grpSp>
        <p:nvGrpSpPr>
          <p:cNvPr id="41" name="组 40"/>
          <p:cNvGrpSpPr/>
          <p:nvPr/>
        </p:nvGrpSpPr>
        <p:grpSpPr>
          <a:xfrm>
            <a:off x="3731128" y="1163438"/>
            <a:ext cx="6043083" cy="3078163"/>
            <a:chOff x="423334" y="1700808"/>
            <a:chExt cx="6043083" cy="307816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rot="16200000">
              <a:off x="3386668" y="490604"/>
              <a:ext cx="76200" cy="5236633"/>
              <a:chOff x="1999" y="2171"/>
              <a:chExt cx="80" cy="378"/>
            </a:xfrm>
          </p:grpSpPr>
          <p:sp>
            <p:nvSpPr>
              <p:cNvPr id="4" name="Line 3"/>
              <p:cNvSpPr>
                <a:spLocks noChangeShapeType="1"/>
              </p:cNvSpPr>
              <p:nvPr/>
            </p:nvSpPr>
            <p:spPr bwMode="auto">
              <a:xfrm>
                <a:off x="2079" y="2171"/>
                <a:ext cx="0" cy="3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" name="Line 4"/>
              <p:cNvSpPr>
                <a:spLocks noChangeShapeType="1"/>
              </p:cNvSpPr>
              <p:nvPr/>
            </p:nvSpPr>
            <p:spPr bwMode="auto">
              <a:xfrm>
                <a:off x="1999" y="2171"/>
                <a:ext cx="0" cy="3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43352" y="2824759"/>
              <a:ext cx="2341033" cy="4921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400301" y="3596284"/>
              <a:ext cx="2808817" cy="158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495551" y="4010620"/>
              <a:ext cx="2713567" cy="11430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495551" y="4010620"/>
              <a:ext cx="2713567" cy="114300"/>
            </a:xfrm>
            <a:prstGeom prst="line">
              <a:avLst/>
            </a:prstGeom>
            <a:noFill/>
            <a:ln w="38100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501900" y="3602634"/>
              <a:ext cx="391584" cy="158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925234" y="2724746"/>
              <a:ext cx="2117" cy="347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501900" y="4016970"/>
              <a:ext cx="391584" cy="1285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597151" y="4010620"/>
              <a:ext cx="201083" cy="12065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914651" y="2764433"/>
              <a:ext cx="18436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>
                <a:buClrTx/>
                <a:buFontTx/>
                <a:buNone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LAN/SAN</a:t>
              </a: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 flipH="1">
              <a:off x="2258485" y="3154959"/>
              <a:ext cx="69849" cy="503237"/>
            </a:xfrm>
            <a:custGeom>
              <a:avLst/>
              <a:gdLst>
                <a:gd name="T0" fmla="*/ 0 w 156"/>
                <a:gd name="T1" fmla="*/ 503237 h 317"/>
                <a:gd name="T2" fmla="*/ 52387 w 156"/>
                <a:gd name="T3" fmla="*/ 503237 h 317"/>
                <a:gd name="T4" fmla="*/ 52387 w 156"/>
                <a:gd name="T5" fmla="*/ 0 h 317"/>
                <a:gd name="T6" fmla="*/ 0 60000 65536"/>
                <a:gd name="T7" fmla="*/ 0 60000 65536"/>
                <a:gd name="T8" fmla="*/ 0 60000 65536"/>
                <a:gd name="T9" fmla="*/ 0 w 156"/>
                <a:gd name="T10" fmla="*/ 0 h 317"/>
                <a:gd name="T11" fmla="*/ 156 w 15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317">
                  <a:moveTo>
                    <a:pt x="0" y="317"/>
                  </a:moveTo>
                  <a:lnTo>
                    <a:pt x="156" y="317"/>
                  </a:lnTo>
                  <a:lnTo>
                    <a:pt x="15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991785" y="2724746"/>
              <a:ext cx="2116" cy="347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024467" y="2724746"/>
              <a:ext cx="2117" cy="347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Picture 18" descr="Filer_he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767" y="3213695"/>
              <a:ext cx="1305984" cy="68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9" descr="backup_server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1790"/>
            <a:stretch>
              <a:fillRect/>
            </a:stretch>
          </p:blipFill>
          <p:spPr bwMode="auto">
            <a:xfrm>
              <a:off x="1678517" y="2375496"/>
              <a:ext cx="649816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12335"/>
                </p:ext>
              </p:extLst>
            </p:nvPr>
          </p:nvGraphicFramePr>
          <p:xfrm>
            <a:off x="755651" y="2210395"/>
            <a:ext cx="656167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2" name="Photo Editor Photo" r:id="rId5" imgW="1295238" imgH="1457143" progId="">
                    <p:embed/>
                  </p:oleObj>
                </mc:Choice>
                <mc:Fallback>
                  <p:oleObj name="Photo Editor Photo" r:id="rId5" imgW="1295238" imgH="14571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1" y="2210395"/>
                          <a:ext cx="656167" cy="554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733175"/>
                </p:ext>
              </p:extLst>
            </p:nvPr>
          </p:nvGraphicFramePr>
          <p:xfrm>
            <a:off x="2635251" y="2210395"/>
            <a:ext cx="656167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" name="Photo Editor Photo" r:id="rId7" imgW="1295238" imgH="1457143" progId="">
                    <p:embed/>
                  </p:oleObj>
                </mc:Choice>
                <mc:Fallback>
                  <p:oleObj name="Photo Editor Photo" r:id="rId7" imgW="1295238" imgH="14571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5251" y="2210395"/>
                          <a:ext cx="656167" cy="554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457200" y="1721445"/>
              <a:ext cx="3251200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  <a:spcBef>
                  <a:spcPct val="20000"/>
                </a:spcBef>
                <a:buClrTx/>
                <a:buFontTx/>
                <a:buNone/>
              </a:pPr>
              <a:r>
                <a:rPr lang="en-US" altLang="zh-CN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Production</a:t>
              </a:r>
              <a:endParaRPr lang="zh-CN" altLang="en-US" b="1" baseline="300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1413934" y="3796308"/>
              <a:ext cx="1214967" cy="569912"/>
              <a:chOff x="359" y="1801"/>
              <a:chExt cx="534" cy="335"/>
            </a:xfrm>
          </p:grpSpPr>
          <p:pic>
            <p:nvPicPr>
              <p:cNvPr id="24" name="Picture 24" descr="single shel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9" y="1937"/>
                <a:ext cx="53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5" descr="single shel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9" y="1801"/>
                <a:ext cx="53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2696633" y="3154959"/>
              <a:ext cx="1305984" cy="739775"/>
              <a:chOff x="1291" y="1878"/>
              <a:chExt cx="617" cy="466"/>
            </a:xfrm>
          </p:grpSpPr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 flipH="1">
                <a:off x="1572" y="1878"/>
                <a:ext cx="33" cy="317"/>
              </a:xfrm>
              <a:custGeom>
                <a:avLst/>
                <a:gdLst>
                  <a:gd name="T0" fmla="*/ 0 w 156"/>
                  <a:gd name="T1" fmla="*/ 317 h 317"/>
                  <a:gd name="T2" fmla="*/ 33 w 156"/>
                  <a:gd name="T3" fmla="*/ 317 h 317"/>
                  <a:gd name="T4" fmla="*/ 33 w 156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317"/>
                  <a:gd name="T11" fmla="*/ 156 w 156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317">
                    <a:moveTo>
                      <a:pt x="0" y="317"/>
                    </a:moveTo>
                    <a:lnTo>
                      <a:pt x="156" y="317"/>
                    </a:lnTo>
                    <a:lnTo>
                      <a:pt x="156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28" name="Picture 28" descr="Filer_hea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1" y="1911"/>
                <a:ext cx="617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2728385" y="3793133"/>
              <a:ext cx="1214967" cy="569912"/>
              <a:chOff x="359" y="1801"/>
              <a:chExt cx="534" cy="335"/>
            </a:xfrm>
          </p:grpSpPr>
          <p:pic>
            <p:nvPicPr>
              <p:cNvPr id="30" name="Picture 30" descr="single shel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9" y="1937"/>
                <a:ext cx="53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1" descr="single shel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9" y="1801"/>
                <a:ext cx="53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Text Box 32"/>
            <p:cNvSpPr txBox="1">
              <a:spLocks noChangeArrowheads="1"/>
            </p:cNvSpPr>
            <p:nvPr/>
          </p:nvSpPr>
          <p:spPr bwMode="gray">
            <a:xfrm>
              <a:off x="4373034" y="1721445"/>
              <a:ext cx="1911351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  <a:spcBef>
                  <a:spcPct val="20000"/>
                </a:spcBef>
                <a:buClrTx/>
                <a:buFontTx/>
                <a:buNone/>
              </a:pPr>
              <a:r>
                <a:rPr lang="en-US" altLang="zh-CN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DR</a:t>
              </a:r>
              <a:r>
                <a:rPr lang="zh-CN" altLang="en-US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center</a:t>
              </a:r>
              <a:endParaRPr lang="zh-CN" altLang="en-US" b="1" baseline="300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23334" y="1700808"/>
              <a:ext cx="3754967" cy="307816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373033" y="1703984"/>
              <a:ext cx="2093384" cy="30749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527382" y="3901083"/>
              <a:ext cx="9301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buClrTx/>
                <a:buFontTx/>
                <a:buNone/>
                <a:defRPr sz="16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en-US" altLang="zh-CN" dirty="0"/>
                <a:t>Disks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314640" y="4495081"/>
            <a:ext cx="11253968" cy="1886247"/>
            <a:chOff x="314640" y="4495081"/>
            <a:chExt cx="11253968" cy="1886247"/>
          </a:xfrm>
        </p:grpSpPr>
        <p:sp>
          <p:nvSpPr>
            <p:cNvPr id="37" name="Text Box 38"/>
            <p:cNvSpPr txBox="1">
              <a:spLocks noChangeArrowheads="1"/>
            </p:cNvSpPr>
            <p:nvPr/>
          </p:nvSpPr>
          <p:spPr bwMode="gray">
            <a:xfrm>
              <a:off x="695400" y="4725144"/>
              <a:ext cx="10873208" cy="165618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numCol="1">
              <a:noAutofit/>
            </a:bodyPr>
            <a:lstStyle/>
            <a:p>
              <a:pPr marL="342900" indent="-342900">
                <a:buFont typeface="Wingdings" charset="2"/>
                <a:buChar char="n"/>
              </a:pPr>
              <a:endParaRPr lang="en-US" altLang="zh-CN" sz="2000" dirty="0" smtClean="0">
                <a:latin typeface="微软雅黑"/>
                <a:ea typeface="微软雅黑"/>
                <a:cs typeface="微软雅黑"/>
              </a:endParaRPr>
            </a:p>
            <a:p>
              <a:pPr marL="342900" indent="-342900">
                <a:buFont typeface="Wingdings" charset="2"/>
                <a:buChar char="n"/>
              </a:pPr>
              <a:r>
                <a:rPr lang="en-US" altLang="zh-CN" sz="2000" dirty="0" smtClean="0">
                  <a:latin typeface="微软雅黑"/>
                  <a:ea typeface="微软雅黑"/>
                  <a:cs typeface="微软雅黑"/>
                </a:rPr>
                <a:t>A </a:t>
              </a:r>
              <a:r>
                <a:rPr lang="en-US" altLang="zh-CN" sz="2000" dirty="0">
                  <a:latin typeface="微软雅黑"/>
                  <a:ea typeface="微软雅黑"/>
                  <a:cs typeface="微软雅黑"/>
                </a:rPr>
                <a:t>system of remote connection</a:t>
              </a:r>
            </a:p>
            <a:p>
              <a:pPr marL="342900" indent="-342900">
                <a:buFont typeface="Wingdings" charset="2"/>
                <a:buChar char="n"/>
              </a:pPr>
              <a:r>
                <a:rPr lang="en-US" altLang="zh-CN" sz="2000" dirty="0">
                  <a:latin typeface="微软雅黑"/>
                  <a:ea typeface="微软雅黑"/>
                  <a:cs typeface="微软雅黑"/>
                </a:rPr>
                <a:t>A set of main cabinet, requires a minimum of </a:t>
              </a:r>
              <a:r>
                <a:rPr lang="en-US" altLang="zh-CN" sz="2000" dirty="0" smtClean="0">
                  <a:latin typeface="微软雅黑"/>
                  <a:ea typeface="微软雅黑"/>
                  <a:cs typeface="微软雅黑"/>
                </a:rPr>
                <a:t>2</a:t>
              </a:r>
              <a:r>
                <a:rPr lang="zh-CN" altLang="en-US" sz="2000" dirty="0" smtClean="0"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2000" dirty="0" smtClean="0">
                  <a:latin typeface="微软雅黑"/>
                  <a:ea typeface="微软雅黑"/>
                  <a:cs typeface="微软雅黑"/>
                </a:rPr>
                <a:t>expansion </a:t>
              </a:r>
              <a:r>
                <a:rPr lang="en-US" altLang="zh-CN" sz="2000" dirty="0">
                  <a:latin typeface="微软雅黑"/>
                  <a:ea typeface="微软雅黑"/>
                  <a:cs typeface="微软雅黑"/>
                </a:rPr>
                <a:t>Cabinet</a:t>
              </a:r>
            </a:p>
            <a:p>
              <a:pPr marL="342900" indent="-342900">
                <a:buFont typeface="Wingdings" charset="2"/>
                <a:buChar char="n"/>
              </a:pPr>
              <a:r>
                <a:rPr lang="en-US" altLang="zh-CN" sz="2000" dirty="0">
                  <a:latin typeface="微软雅黑"/>
                  <a:ea typeface="微软雅黑"/>
                  <a:cs typeface="微软雅黑"/>
                </a:rPr>
                <a:t>Data is written to both the two locker</a:t>
              </a:r>
            </a:p>
            <a:p>
              <a:pPr marL="342900" indent="-342900">
                <a:buFont typeface="Wingdings" charset="2"/>
                <a:buChar char="n"/>
              </a:pPr>
              <a:r>
                <a:rPr lang="en-US" altLang="zh-CN" sz="2000" dirty="0">
                  <a:latin typeface="微软雅黑"/>
                  <a:ea typeface="微软雅黑"/>
                  <a:cs typeface="微软雅黑"/>
                </a:rPr>
                <a:t>Support business continuity of higher</a:t>
              </a:r>
              <a:endParaRPr lang="en-US" altLang="zh-CN" sz="2000" dirty="0" smtClean="0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14640" y="4495081"/>
              <a:ext cx="4125176" cy="446087"/>
            </a:xfrm>
            <a:prstGeom prst="rect">
              <a:avLst/>
            </a:prstGeom>
            <a:solidFill>
              <a:srgbClr val="C7D4E3"/>
            </a:solidFill>
            <a:ln w="254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buClrTx/>
                <a:buFontTx/>
                <a:buNone/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 </a:t>
              </a:r>
              <a:r>
                <a:rPr lang="en-US" altLang="zh-CN" sz="24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Configuration: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0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275374" cy="583474"/>
          </a:xfrm>
        </p:spPr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 smtClean="0"/>
              <a:t> </a:t>
            </a:r>
            <a:r>
              <a:rPr lang="en-US" altLang="zh-CN" dirty="0" smtClean="0"/>
              <a:t>Nearby</a:t>
            </a:r>
            <a:r>
              <a:rPr lang="zh-CN" altLang="en-US" dirty="0" smtClean="0"/>
              <a:t> </a:t>
            </a:r>
            <a:r>
              <a:rPr lang="en-US" altLang="zh-CN" dirty="0" smtClean="0"/>
              <a:t>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9973733" y="2355504"/>
            <a:ext cx="0" cy="587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39484" y="2241204"/>
            <a:ext cx="0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510367" y="2369791"/>
            <a:ext cx="0" cy="56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22508" y="1017241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Node 1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253317" y="1974504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12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933" y="1409354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336800" y="1990379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5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533" y="1409354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9400117" y="1974504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0314517" y="1974504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18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733" y="1409354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2133" y="1409354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1320801" y="2371378"/>
            <a:ext cx="9446684" cy="127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1562100" y="2257078"/>
            <a:ext cx="9425517" cy="1428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9148234" y="101565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Node 2</a:t>
            </a: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062818" y="3158778"/>
            <a:ext cx="6225116" cy="19446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2935818" y="3152428"/>
            <a:ext cx="6216649" cy="182403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3115734" y="3123853"/>
            <a:ext cx="6747933" cy="1044575"/>
          </a:xfrm>
          <a:prstGeom prst="line">
            <a:avLst/>
          </a:prstGeom>
          <a:noFill/>
          <a:ln w="2540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2614084" y="3087341"/>
            <a:ext cx="6519333" cy="1046162"/>
          </a:xfrm>
          <a:prstGeom prst="line">
            <a:avLst/>
          </a:prstGeom>
          <a:noFill/>
          <a:ln w="2540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3143251" y="2939703"/>
            <a:ext cx="6053667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3119967" y="3019078"/>
            <a:ext cx="6021917" cy="6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2552700" y="2973042"/>
            <a:ext cx="2117" cy="1296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1894417" y="3171478"/>
            <a:ext cx="0" cy="1798638"/>
          </a:xfrm>
          <a:prstGeom prst="line">
            <a:avLst/>
          </a:prstGeom>
          <a:noFill/>
          <a:ln w="2540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 flipH="1">
            <a:off x="9654118" y="3168303"/>
            <a:ext cx="6349" cy="1047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10183284" y="3152429"/>
            <a:ext cx="6349" cy="1914525"/>
          </a:xfrm>
          <a:prstGeom prst="line">
            <a:avLst/>
          </a:prstGeom>
          <a:noFill/>
          <a:ln w="25400">
            <a:solidFill>
              <a:srgbClr val="99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4546600" y="1799878"/>
            <a:ext cx="3098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50 meters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914400" y="980728"/>
            <a:ext cx="10363200" cy="4724400"/>
          </a:xfrm>
          <a:prstGeom prst="rect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2"/>
              </a:buClr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5003800" y="5190778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Inner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Center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4301067" y="1441738"/>
            <a:ext cx="3928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Nearby </a:t>
            </a:r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MetroCluster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Picture 22" descr="FAS3000_SingleC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718" y="2788892"/>
            <a:ext cx="184996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2" descr="FAS3000_SingleC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567" y="2796829"/>
            <a:ext cx="184996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65"/>
          <p:cNvGrpSpPr>
            <a:grpSpLocks/>
          </p:cNvGrpSpPr>
          <p:nvPr/>
        </p:nvGrpSpPr>
        <p:grpSpPr bwMode="auto">
          <a:xfrm>
            <a:off x="2133600" y="4016029"/>
            <a:ext cx="2235200" cy="602695"/>
            <a:chOff x="1652486" y="4387175"/>
            <a:chExt cx="1390650" cy="603830"/>
          </a:xfrm>
        </p:grpSpPr>
        <p:pic>
          <p:nvPicPr>
            <p:cNvPr id="35" name="Picture 20" descr="FCStorage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2486" y="4387175"/>
              <a:ext cx="13906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58"/>
            <p:cNvSpPr txBox="1">
              <a:spLocks noChangeArrowheads="1"/>
            </p:cNvSpPr>
            <p:nvPr/>
          </p:nvSpPr>
          <p:spPr bwMode="auto">
            <a:xfrm>
              <a:off x="1692174" y="4620977"/>
              <a:ext cx="1323975" cy="37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Volume </a:t>
              </a:r>
              <a:r>
                <a:rPr lang="en-US" dirty="0">
                  <a:latin typeface="微软雅黑" pitchFamily="34" charset="-122"/>
                  <a:ea typeface="微软雅黑" pitchFamily="34" charset="-122"/>
                </a:rPr>
                <a:t>X</a:t>
              </a:r>
            </a:p>
          </p:txBody>
        </p:sp>
      </p:grpSp>
      <p:grpSp>
        <p:nvGrpSpPr>
          <p:cNvPr id="37" name="Group 67"/>
          <p:cNvGrpSpPr>
            <a:grpSpLocks/>
          </p:cNvGrpSpPr>
          <p:nvPr/>
        </p:nvGrpSpPr>
        <p:grpSpPr bwMode="auto">
          <a:xfrm>
            <a:off x="8026401" y="4016029"/>
            <a:ext cx="1953684" cy="648731"/>
            <a:chOff x="6020172" y="4387175"/>
            <a:chExt cx="1465263" cy="649221"/>
          </a:xfrm>
        </p:grpSpPr>
        <p:pic>
          <p:nvPicPr>
            <p:cNvPr id="38" name="Picture 20" descr="FCStorage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4785" y="4387175"/>
              <a:ext cx="13906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62"/>
            <p:cNvSpPr txBox="1">
              <a:spLocks noChangeArrowheads="1"/>
            </p:cNvSpPr>
            <p:nvPr/>
          </p:nvSpPr>
          <p:spPr bwMode="auto">
            <a:xfrm>
              <a:off x="6020172" y="4666785"/>
              <a:ext cx="1457326" cy="36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Volume </a:t>
              </a:r>
              <a:r>
                <a:rPr lang="en-US" dirty="0">
                  <a:latin typeface="微软雅黑" pitchFamily="34" charset="-122"/>
                  <a:ea typeface="微软雅黑" pitchFamily="34" charset="-122"/>
                </a:rPr>
                <a:t>Y</a:t>
              </a:r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1219200" y="4916145"/>
            <a:ext cx="2844800" cy="680481"/>
            <a:chOff x="914400" y="5288605"/>
            <a:chExt cx="2134317" cy="680060"/>
          </a:xfrm>
        </p:grpSpPr>
        <p:pic>
          <p:nvPicPr>
            <p:cNvPr id="41" name="Picture 20" descr="FCStorage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0954" y="5288605"/>
              <a:ext cx="13906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63"/>
            <p:cNvSpPr txBox="1">
              <a:spLocks noChangeArrowheads="1"/>
            </p:cNvSpPr>
            <p:nvPr/>
          </p:nvSpPr>
          <p:spPr bwMode="auto">
            <a:xfrm>
              <a:off x="914400" y="5599561"/>
              <a:ext cx="2134317" cy="369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Volume </a:t>
              </a:r>
              <a:r>
                <a:rPr lang="en-US" dirty="0">
                  <a:latin typeface="微软雅黑" pitchFamily="34" charset="-122"/>
                  <a:ea typeface="微软雅黑" pitchFamily="34" charset="-122"/>
                </a:rPr>
                <a:t>Y </a:t>
              </a:r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Mirror</a:t>
              </a: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8026401" y="4936776"/>
            <a:ext cx="2916767" cy="696356"/>
            <a:chOff x="6020317" y="5308060"/>
            <a:chExt cx="2186586" cy="696272"/>
          </a:xfrm>
        </p:grpSpPr>
        <p:pic>
          <p:nvPicPr>
            <p:cNvPr id="44" name="Picture 20" descr="FCStorage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61712" y="5308060"/>
              <a:ext cx="13906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64"/>
            <p:cNvSpPr txBox="1">
              <a:spLocks noChangeArrowheads="1"/>
            </p:cNvSpPr>
            <p:nvPr/>
          </p:nvSpPr>
          <p:spPr bwMode="auto">
            <a:xfrm>
              <a:off x="6020317" y="5635045"/>
              <a:ext cx="2186586" cy="36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Volume </a:t>
              </a:r>
              <a:r>
                <a:rPr lang="en-US" dirty="0">
                  <a:latin typeface="微软雅黑" pitchFamily="34" charset="-122"/>
                  <a:ea typeface="微软雅黑" pitchFamily="34" charset="-122"/>
                </a:rPr>
                <a:t>X </a:t>
              </a:r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Mirror</a:t>
              </a: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46" name="Elbow Connector 70"/>
          <p:cNvCxnSpPr>
            <a:cxnSpLocks noChangeShapeType="1"/>
          </p:cNvCxnSpPr>
          <p:nvPr/>
        </p:nvCxnSpPr>
        <p:spPr bwMode="auto">
          <a:xfrm rot="5400000">
            <a:off x="1964532" y="2201252"/>
            <a:ext cx="306387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Elbow Connector 72"/>
          <p:cNvCxnSpPr>
            <a:cxnSpLocks noChangeShapeType="1"/>
          </p:cNvCxnSpPr>
          <p:nvPr/>
        </p:nvCxnSpPr>
        <p:spPr bwMode="auto">
          <a:xfrm rot="5400000">
            <a:off x="2908565" y="2206014"/>
            <a:ext cx="306388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Elbow Connector 73"/>
          <p:cNvCxnSpPr>
            <a:cxnSpLocks noChangeShapeType="1"/>
          </p:cNvCxnSpPr>
          <p:nvPr/>
        </p:nvCxnSpPr>
        <p:spPr bwMode="auto">
          <a:xfrm rot="5400000">
            <a:off x="9000332" y="2201252"/>
            <a:ext cx="306387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Elbow Connector 74"/>
          <p:cNvCxnSpPr>
            <a:cxnSpLocks noChangeShapeType="1"/>
          </p:cNvCxnSpPr>
          <p:nvPr/>
        </p:nvCxnSpPr>
        <p:spPr bwMode="auto">
          <a:xfrm rot="5400000">
            <a:off x="10029032" y="2201252"/>
            <a:ext cx="306387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Elbow Connector 75"/>
          <p:cNvCxnSpPr>
            <a:cxnSpLocks noChangeShapeType="1"/>
          </p:cNvCxnSpPr>
          <p:nvPr/>
        </p:nvCxnSpPr>
        <p:spPr bwMode="auto">
          <a:xfrm rot="5400000">
            <a:off x="9488224" y="2550502"/>
            <a:ext cx="490537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122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021512" cy="583474"/>
          </a:xfrm>
        </p:spPr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endParaRPr lang="zh-CN" alt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015067" y="2344738"/>
            <a:ext cx="0" cy="56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256367" y="2473325"/>
            <a:ext cx="0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90398" y="1506539"/>
            <a:ext cx="10951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Building</a:t>
            </a:r>
          </a:p>
          <a:p>
            <a:pPr algn="ctr"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A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0244667" y="2344739"/>
            <a:ext cx="6351" cy="325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9941984" y="2476501"/>
            <a:ext cx="6349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 flipH="1">
            <a:off x="8293731" y="1493838"/>
            <a:ext cx="10951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Building</a:t>
            </a:r>
          </a:p>
          <a:p>
            <a:pPr algn="ctr" eaLnBrk="0" hangingPunct="0"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>
                <a:latin typeface="微软雅黑" pitchFamily="34" charset="-122"/>
                <a:ea typeface="微软雅黑" pitchFamily="34" charset="-122"/>
              </a:rPr>
              <a:t>B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507067" y="2052639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235200" y="2052639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9800168" y="2128838"/>
            <a:ext cx="4233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9939867" y="2065339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10701868" y="2128838"/>
            <a:ext cx="4233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10583333" y="2065339"/>
            <a:ext cx="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087968" y="2347913"/>
            <a:ext cx="9819217" cy="127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1291168" y="2449513"/>
            <a:ext cx="9819217" cy="127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3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633" y="1512889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285" y="1516063"/>
            <a:ext cx="7471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767" y="1512889"/>
            <a:ext cx="74718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computerw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6418" y="1516063"/>
            <a:ext cx="7471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258734" y="5314856"/>
            <a:ext cx="3712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FC-SAS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switchs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switch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AutoShape 31"/>
          <p:cNvCxnSpPr>
            <a:cxnSpLocks noChangeShapeType="1"/>
          </p:cNvCxnSpPr>
          <p:nvPr/>
        </p:nvCxnSpPr>
        <p:spPr bwMode="auto">
          <a:xfrm>
            <a:off x="4059767" y="3508375"/>
            <a:ext cx="4030133" cy="0"/>
          </a:xfrm>
          <a:prstGeom prst="straightConnector1">
            <a:avLst/>
          </a:prstGeom>
          <a:noFill/>
          <a:ln w="317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" name="AutoShape 32"/>
          <p:cNvCxnSpPr>
            <a:cxnSpLocks noChangeShapeType="1"/>
          </p:cNvCxnSpPr>
          <p:nvPr/>
        </p:nvCxnSpPr>
        <p:spPr bwMode="auto">
          <a:xfrm>
            <a:off x="4028018" y="3767138"/>
            <a:ext cx="4099983" cy="4762"/>
          </a:xfrm>
          <a:prstGeom prst="bentConnector3">
            <a:avLst>
              <a:gd name="adj1" fmla="val 49921"/>
            </a:avLst>
          </a:prstGeom>
          <a:noFill/>
          <a:ln w="31750">
            <a:solidFill>
              <a:srgbClr val="FF66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434417" y="3486150"/>
            <a:ext cx="3361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 2" pitchFamily="1" charset="2"/>
              <a:buNone/>
            </a:pPr>
            <a:r>
              <a:rPr lang="en-US" dirty="0" err="1" smtClean="0">
                <a:latin typeface="微软雅黑" pitchFamily="34" charset="-122"/>
                <a:ea typeface="微软雅黑" pitchFamily="34" charset="-122"/>
              </a:rPr>
              <a:t>Fibre</a:t>
            </a: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 Links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 Box 89"/>
          <p:cNvSpPr txBox="1">
            <a:spLocks noChangeArrowheads="1"/>
          </p:cNvSpPr>
          <p:nvPr/>
        </p:nvSpPr>
        <p:spPr bwMode="auto">
          <a:xfrm>
            <a:off x="4030134" y="2590800"/>
            <a:ext cx="41317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 2" pitchFamily="1" charset="2"/>
              <a:buNone/>
            </a:pPr>
            <a:r>
              <a:rPr lang="en-US" b="1" dirty="0" smtClean="0">
                <a:latin typeface="微软雅黑" pitchFamily="34" charset="-122"/>
                <a:ea typeface="微软雅黑" pitchFamily="34" charset="-122"/>
              </a:rPr>
              <a:t>&lt;=200 kilometers</a:t>
            </a:r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4301067" y="1905000"/>
            <a:ext cx="3928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微软雅黑" pitchFamily="34" charset="-122"/>
                <a:ea typeface="微软雅黑" pitchFamily="34" charset="-122"/>
              </a:rPr>
              <a:t>Long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Distance</a:t>
            </a:r>
            <a:r>
              <a:rPr 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b="1" dirty="0" err="1" smtClean="0">
                <a:latin typeface="微软雅黑" pitchFamily="34" charset="-122"/>
                <a:ea typeface="微软雅黑" pitchFamily="34" charset="-122"/>
              </a:rPr>
              <a:t>MetroCluster</a:t>
            </a:r>
            <a:endParaRPr 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Elbow Connector 96"/>
          <p:cNvCxnSpPr>
            <a:cxnSpLocks noChangeShapeType="1"/>
          </p:cNvCxnSpPr>
          <p:nvPr/>
        </p:nvCxnSpPr>
        <p:spPr bwMode="auto">
          <a:xfrm rot="5400000">
            <a:off x="1481138" y="2300818"/>
            <a:ext cx="307975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Elbow Connector 97"/>
          <p:cNvCxnSpPr>
            <a:cxnSpLocks noChangeShapeType="1"/>
          </p:cNvCxnSpPr>
          <p:nvPr/>
        </p:nvCxnSpPr>
        <p:spPr bwMode="auto">
          <a:xfrm rot="5400000">
            <a:off x="2286265" y="2295261"/>
            <a:ext cx="306388" cy="211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9" name="Group 114"/>
          <p:cNvGrpSpPr>
            <a:grpSpLocks/>
          </p:cNvGrpSpPr>
          <p:nvPr/>
        </p:nvGrpSpPr>
        <p:grpSpPr bwMode="auto">
          <a:xfrm>
            <a:off x="607483" y="2674939"/>
            <a:ext cx="3558117" cy="3283983"/>
            <a:chOff x="455134" y="2674701"/>
            <a:chExt cx="2668713" cy="3284237"/>
          </a:xfrm>
        </p:grpSpPr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1130300" y="2736850"/>
              <a:ext cx="149225" cy="63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382713" y="3935413"/>
              <a:ext cx="635000" cy="763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1830388" y="2847975"/>
              <a:ext cx="7937" cy="4016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1933893" y="2833688"/>
              <a:ext cx="0" cy="4222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 flipH="1">
              <a:off x="1119188" y="3560763"/>
              <a:ext cx="985837" cy="172561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Line 54"/>
            <p:cNvSpPr>
              <a:spLocks noChangeShapeType="1"/>
            </p:cNvSpPr>
            <p:nvPr/>
          </p:nvSpPr>
          <p:spPr bwMode="auto">
            <a:xfrm>
              <a:off x="2370138" y="3578225"/>
              <a:ext cx="6350" cy="1168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6" name="Picture 61" descr="fabric-fibre-chan-s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0213" y="3217863"/>
              <a:ext cx="88265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3" descr="fabric-fibre-chan-s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689" y="3606800"/>
              <a:ext cx="88265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2" descr="FAS3000_SingleCo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277" y="2674701"/>
              <a:ext cx="13874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78"/>
            <p:cNvGrpSpPr>
              <a:grpSpLocks/>
            </p:cNvGrpSpPr>
            <p:nvPr/>
          </p:nvGrpSpPr>
          <p:grpSpPr bwMode="auto">
            <a:xfrm>
              <a:off x="1523572" y="4620639"/>
              <a:ext cx="1600275" cy="690549"/>
              <a:chOff x="1818023" y="3764605"/>
              <a:chExt cx="1600275" cy="690549"/>
            </a:xfrm>
          </p:grpSpPr>
          <p:pic>
            <p:nvPicPr>
              <p:cNvPr id="47" name="Picture 20" descr="FCStorageShel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05405" y="3764605"/>
                <a:ext cx="1390650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80"/>
              <p:cNvSpPr txBox="1">
                <a:spLocks noChangeArrowheads="1"/>
              </p:cNvSpPr>
              <p:nvPr/>
            </p:nvSpPr>
            <p:spPr bwMode="auto">
              <a:xfrm>
                <a:off x="1818023" y="4085793"/>
                <a:ext cx="1600275" cy="369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微软雅黑" pitchFamily="34" charset="-122"/>
                    <a:ea typeface="微软雅黑" pitchFamily="34" charset="-122"/>
                  </a:rPr>
                  <a:t>Volume </a:t>
                </a:r>
                <a:r>
                  <a:rPr lang="en-US" dirty="0">
                    <a:latin typeface="微软雅黑" pitchFamily="34" charset="-122"/>
                    <a:ea typeface="微软雅黑" pitchFamily="34" charset="-122"/>
                  </a:rPr>
                  <a:t>X</a:t>
                </a:r>
              </a:p>
            </p:txBody>
          </p:sp>
        </p:grpSp>
        <p:sp>
          <p:nvSpPr>
            <p:cNvPr id="40" name="TextBox 85"/>
            <p:cNvSpPr txBox="1">
              <a:spLocks noChangeArrowheads="1"/>
            </p:cNvSpPr>
            <p:nvPr/>
          </p:nvSpPr>
          <p:spPr bwMode="auto">
            <a:xfrm>
              <a:off x="455134" y="5589577"/>
              <a:ext cx="2287695" cy="369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Volume </a:t>
              </a:r>
              <a:r>
                <a:rPr lang="en-US" dirty="0">
                  <a:latin typeface="微软雅黑" pitchFamily="34" charset="-122"/>
                  <a:ea typeface="微软雅黑" pitchFamily="34" charset="-122"/>
                </a:rPr>
                <a:t>Y </a:t>
              </a:r>
              <a:r>
                <a:rPr lang="en-US" dirty="0" smtClean="0">
                  <a:latin typeface="微软雅黑" pitchFamily="34" charset="-122"/>
                  <a:ea typeface="微软雅黑" pitchFamily="34" charset="-122"/>
                </a:rPr>
                <a:t>mirror</a:t>
              </a:r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1" name="Picture 20" descr="FCStorageShel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689" y="5278877"/>
              <a:ext cx="13906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Elbow Connector 91"/>
            <p:cNvCxnSpPr>
              <a:cxnSpLocks noChangeShapeType="1"/>
            </p:cNvCxnSpPr>
            <p:nvPr/>
          </p:nvCxnSpPr>
          <p:spPr bwMode="auto">
            <a:xfrm rot="16200000" flipH="1">
              <a:off x="592812" y="3351888"/>
              <a:ext cx="574121" cy="79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3" name="Elbow Connector 94"/>
            <p:cNvCxnSpPr>
              <a:cxnSpLocks noChangeShapeType="1"/>
            </p:cNvCxnSpPr>
            <p:nvPr/>
          </p:nvCxnSpPr>
          <p:spPr bwMode="auto">
            <a:xfrm rot="5400000">
              <a:off x="204788" y="4635501"/>
              <a:ext cx="1350170" cy="79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4" name="Elbow Connector 98"/>
            <p:cNvCxnSpPr>
              <a:cxnSpLocks noChangeShapeType="1"/>
            </p:cNvCxnSpPr>
            <p:nvPr/>
          </p:nvCxnSpPr>
          <p:spPr bwMode="auto">
            <a:xfrm rot="5400000">
              <a:off x="929927" y="3323710"/>
              <a:ext cx="566177" cy="2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5" name="Elbow Connector 103"/>
            <p:cNvCxnSpPr>
              <a:cxnSpLocks noChangeShapeType="1"/>
            </p:cNvCxnSpPr>
            <p:nvPr/>
          </p:nvCxnSpPr>
          <p:spPr bwMode="auto">
            <a:xfrm rot="5400000">
              <a:off x="1150031" y="3336808"/>
              <a:ext cx="593960" cy="158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46" name="Elbow Connector 108"/>
            <p:cNvCxnSpPr>
              <a:cxnSpLocks noChangeShapeType="1"/>
            </p:cNvCxnSpPr>
            <p:nvPr/>
          </p:nvCxnSpPr>
          <p:spPr bwMode="auto">
            <a:xfrm rot="5400000">
              <a:off x="1921953" y="3137180"/>
              <a:ext cx="193116" cy="1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49" name="Group 115"/>
          <p:cNvGrpSpPr>
            <a:grpSpLocks/>
          </p:cNvGrpSpPr>
          <p:nvPr/>
        </p:nvGrpSpPr>
        <p:grpSpPr bwMode="auto">
          <a:xfrm>
            <a:off x="7823201" y="2681289"/>
            <a:ext cx="3261785" cy="3215719"/>
            <a:chOff x="5868073" y="2681591"/>
            <a:chExt cx="2445833" cy="3215738"/>
          </a:xfrm>
        </p:grpSpPr>
        <p:sp>
          <p:nvSpPr>
            <p:cNvPr id="50" name="Line 67"/>
            <p:cNvSpPr>
              <a:spLocks noChangeShapeType="1"/>
            </p:cNvSpPr>
            <p:nvPr/>
          </p:nvSpPr>
          <p:spPr bwMode="auto">
            <a:xfrm flipH="1">
              <a:off x="7200900" y="2803525"/>
              <a:ext cx="4763" cy="4270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Line 68"/>
            <p:cNvSpPr>
              <a:spLocks noChangeShapeType="1"/>
            </p:cNvSpPr>
            <p:nvPr/>
          </p:nvSpPr>
          <p:spPr bwMode="auto">
            <a:xfrm>
              <a:off x="6942773" y="2709863"/>
              <a:ext cx="0" cy="595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Line 70"/>
            <p:cNvSpPr>
              <a:spLocks noChangeShapeType="1"/>
            </p:cNvSpPr>
            <p:nvPr/>
          </p:nvSpPr>
          <p:spPr bwMode="auto">
            <a:xfrm>
              <a:off x="6934200" y="3565525"/>
              <a:ext cx="852488" cy="172085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Line 71"/>
            <p:cNvSpPr>
              <a:spLocks noChangeShapeType="1"/>
            </p:cNvSpPr>
            <p:nvPr/>
          </p:nvSpPr>
          <p:spPr bwMode="auto">
            <a:xfrm>
              <a:off x="7516813" y="2808288"/>
              <a:ext cx="3175" cy="83026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Line 72"/>
            <p:cNvSpPr>
              <a:spLocks noChangeShapeType="1"/>
            </p:cNvSpPr>
            <p:nvPr/>
          </p:nvSpPr>
          <p:spPr bwMode="auto">
            <a:xfrm>
              <a:off x="7643813" y="2805113"/>
              <a:ext cx="0" cy="84296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Line 73"/>
            <p:cNvSpPr>
              <a:spLocks noChangeShapeType="1"/>
            </p:cNvSpPr>
            <p:nvPr/>
          </p:nvSpPr>
          <p:spPr bwMode="auto">
            <a:xfrm flipV="1">
              <a:off x="6764338" y="2708275"/>
              <a:ext cx="201613" cy="15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Line 74"/>
            <p:cNvSpPr>
              <a:spLocks noChangeShapeType="1"/>
            </p:cNvSpPr>
            <p:nvPr/>
          </p:nvSpPr>
          <p:spPr bwMode="auto">
            <a:xfrm flipH="1">
              <a:off x="6921500" y="3948113"/>
              <a:ext cx="865188" cy="7572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7" name="Picture 82" descr="fabric-fibre-chan-s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3288" y="3606800"/>
              <a:ext cx="88265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Line 83"/>
            <p:cNvSpPr>
              <a:spLocks noChangeShapeType="1"/>
            </p:cNvSpPr>
            <p:nvPr/>
          </p:nvSpPr>
          <p:spPr bwMode="auto">
            <a:xfrm>
              <a:off x="7067550" y="2805113"/>
              <a:ext cx="4763" cy="4318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9" name="Picture 84" descr="fabric-fibre-chan-s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3213100"/>
              <a:ext cx="882650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Line 85"/>
            <p:cNvSpPr>
              <a:spLocks noChangeShapeType="1"/>
            </p:cNvSpPr>
            <p:nvPr/>
          </p:nvSpPr>
          <p:spPr bwMode="auto">
            <a:xfrm>
              <a:off x="7756525" y="2695575"/>
              <a:ext cx="187325" cy="31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Line 86"/>
            <p:cNvSpPr>
              <a:spLocks noChangeShapeType="1"/>
            </p:cNvSpPr>
            <p:nvPr/>
          </p:nvSpPr>
          <p:spPr bwMode="auto">
            <a:xfrm flipH="1">
              <a:off x="7926388" y="2700338"/>
              <a:ext cx="4763" cy="9334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2" name="Picture 22" descr="FAS3000_SingleCo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48463" y="2681591"/>
              <a:ext cx="13874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Group 81"/>
            <p:cNvGrpSpPr>
              <a:grpSpLocks/>
            </p:cNvGrpSpPr>
            <p:nvPr/>
          </p:nvGrpSpPr>
          <p:grpSpPr bwMode="auto">
            <a:xfrm>
              <a:off x="5868073" y="4609282"/>
              <a:ext cx="1577937" cy="648281"/>
              <a:chOff x="5907498" y="4387175"/>
              <a:chExt cx="1577937" cy="648281"/>
            </a:xfrm>
          </p:grpSpPr>
          <p:pic>
            <p:nvPicPr>
              <p:cNvPr id="69" name="Picture 20" descr="FCStorageShel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94785" y="4387175"/>
                <a:ext cx="1390650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" name="TextBox 83"/>
              <p:cNvSpPr txBox="1">
                <a:spLocks noChangeArrowheads="1"/>
              </p:cNvSpPr>
              <p:nvPr/>
            </p:nvSpPr>
            <p:spPr bwMode="auto">
              <a:xfrm>
                <a:off x="5907498" y="4666122"/>
                <a:ext cx="1569714" cy="369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微软雅黑" pitchFamily="34" charset="-122"/>
                    <a:ea typeface="微软雅黑" pitchFamily="34" charset="-122"/>
                  </a:rPr>
                  <a:t>Volume </a:t>
                </a:r>
                <a:r>
                  <a:rPr lang="en-US" dirty="0">
                    <a:latin typeface="微软雅黑" pitchFamily="34" charset="-122"/>
                    <a:ea typeface="微软雅黑" pitchFamily="34" charset="-122"/>
                  </a:rPr>
                  <a:t>Y</a:t>
                </a:r>
              </a:p>
            </p:txBody>
          </p:sp>
        </p:grpSp>
        <p:grpSp>
          <p:nvGrpSpPr>
            <p:cNvPr id="64" name="Group 87"/>
            <p:cNvGrpSpPr>
              <a:grpSpLocks/>
            </p:cNvGrpSpPr>
            <p:nvPr/>
          </p:nvGrpSpPr>
          <p:grpSpPr bwMode="auto">
            <a:xfrm>
              <a:off x="6020442" y="5288605"/>
              <a:ext cx="2293464" cy="608724"/>
              <a:chOff x="6020442" y="5288605"/>
              <a:chExt cx="2293464" cy="608724"/>
            </a:xfrm>
          </p:grpSpPr>
          <p:pic>
            <p:nvPicPr>
              <p:cNvPr id="67" name="Picture 20" descr="FCStorageShel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10350" y="5288605"/>
                <a:ext cx="1390650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TextBox 89"/>
              <p:cNvSpPr txBox="1">
                <a:spLocks noChangeArrowheads="1"/>
              </p:cNvSpPr>
              <p:nvPr/>
            </p:nvSpPr>
            <p:spPr bwMode="auto">
              <a:xfrm>
                <a:off x="6020442" y="5527995"/>
                <a:ext cx="2293464" cy="369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微软雅黑" pitchFamily="34" charset="-122"/>
                    <a:ea typeface="微软雅黑" pitchFamily="34" charset="-122"/>
                  </a:rPr>
                  <a:t>Volume </a:t>
                </a:r>
                <a:r>
                  <a:rPr lang="en-US" dirty="0">
                    <a:latin typeface="微软雅黑" pitchFamily="34" charset="-122"/>
                    <a:ea typeface="微软雅黑" pitchFamily="34" charset="-122"/>
                  </a:rPr>
                  <a:t>X </a:t>
                </a:r>
                <a:r>
                  <a:rPr lang="en-US" dirty="0" smtClean="0">
                    <a:latin typeface="微软雅黑" pitchFamily="34" charset="-122"/>
                    <a:ea typeface="微软雅黑" pitchFamily="34" charset="-122"/>
                  </a:rPr>
                  <a:t>Mirror</a:t>
                </a:r>
                <a:endParaRPr 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65" name="Elbow Connector 110"/>
            <p:cNvCxnSpPr>
              <a:cxnSpLocks noChangeShapeType="1"/>
            </p:cNvCxnSpPr>
            <p:nvPr/>
          </p:nvCxnSpPr>
          <p:spPr bwMode="auto">
            <a:xfrm rot="5400000">
              <a:off x="6160309" y="4087004"/>
              <a:ext cx="1043757" cy="79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66" name="Elbow Connector 112"/>
            <p:cNvCxnSpPr>
              <a:cxnSpLocks noChangeShapeType="1"/>
            </p:cNvCxnSpPr>
            <p:nvPr/>
          </p:nvCxnSpPr>
          <p:spPr bwMode="auto">
            <a:xfrm rot="5400000">
              <a:off x="7203456" y="4619447"/>
              <a:ext cx="1318066" cy="799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71" name="Group 71"/>
          <p:cNvGrpSpPr/>
          <p:nvPr/>
        </p:nvGrpSpPr>
        <p:grpSpPr>
          <a:xfrm>
            <a:off x="3619501" y="3327407"/>
            <a:ext cx="5084239" cy="579439"/>
            <a:chOff x="2714625" y="3327407"/>
            <a:chExt cx="3813179" cy="579439"/>
          </a:xfrm>
        </p:grpSpPr>
        <p:cxnSp>
          <p:nvCxnSpPr>
            <p:cNvPr id="72" name="AutoShape 28"/>
            <p:cNvCxnSpPr>
              <a:cxnSpLocks noChangeShapeType="1"/>
            </p:cNvCxnSpPr>
            <p:nvPr/>
          </p:nvCxnSpPr>
          <p:spPr bwMode="auto">
            <a:xfrm>
              <a:off x="3044825" y="3508375"/>
              <a:ext cx="3022600" cy="0"/>
            </a:xfrm>
            <a:prstGeom prst="straightConnector1">
              <a:avLst/>
            </a:prstGeom>
            <a:noFill/>
            <a:ln w="317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73" name="AutoShape 29"/>
            <p:cNvCxnSpPr>
              <a:cxnSpLocks noChangeShapeType="1"/>
            </p:cNvCxnSpPr>
            <p:nvPr/>
          </p:nvCxnSpPr>
          <p:spPr bwMode="auto">
            <a:xfrm>
              <a:off x="3021013" y="3767138"/>
              <a:ext cx="3074987" cy="4762"/>
            </a:xfrm>
            <a:prstGeom prst="bentConnector3">
              <a:avLst>
                <a:gd name="adj1" fmla="val 49921"/>
              </a:avLst>
            </a:prstGeom>
            <a:noFill/>
            <a:ln w="31750">
              <a:solidFill>
                <a:srgbClr val="FF6600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74" name="Group 85"/>
            <p:cNvGrpSpPr>
              <a:grpSpLocks/>
            </p:cNvGrpSpPr>
            <p:nvPr/>
          </p:nvGrpSpPr>
          <p:grpSpPr bwMode="auto">
            <a:xfrm>
              <a:off x="2714625" y="3327407"/>
              <a:ext cx="757238" cy="568326"/>
              <a:chOff x="1788" y="2203"/>
              <a:chExt cx="477" cy="358"/>
            </a:xfrm>
          </p:grpSpPr>
          <p:pic>
            <p:nvPicPr>
              <p:cNvPr id="78" name="Picture 86" descr="notes_sv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97" y="2203"/>
                <a:ext cx="448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87"/>
              <p:cNvSpPr txBox="1">
                <a:spLocks noChangeArrowheads="1"/>
              </p:cNvSpPr>
              <p:nvPr/>
            </p:nvSpPr>
            <p:spPr bwMode="auto">
              <a:xfrm>
                <a:off x="1788" y="2312"/>
                <a:ext cx="47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Clr>
                    <a:schemeClr val="accent2"/>
                  </a:buClr>
                  <a:buFont typeface="Wingdings 2" pitchFamily="1" charset="2"/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DWDM</a:t>
                </a:r>
              </a:p>
            </p:txBody>
          </p:sp>
        </p:grpSp>
        <p:grpSp>
          <p:nvGrpSpPr>
            <p:cNvPr id="75" name="Group 88"/>
            <p:cNvGrpSpPr>
              <a:grpSpLocks/>
            </p:cNvGrpSpPr>
            <p:nvPr/>
          </p:nvGrpSpPr>
          <p:grpSpPr bwMode="auto">
            <a:xfrm>
              <a:off x="5770566" y="3338520"/>
              <a:ext cx="757238" cy="568326"/>
              <a:chOff x="1788" y="2203"/>
              <a:chExt cx="477" cy="358"/>
            </a:xfrm>
          </p:grpSpPr>
          <p:pic>
            <p:nvPicPr>
              <p:cNvPr id="76" name="Picture 89" descr="notes_sv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97" y="2203"/>
                <a:ext cx="448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Text Box 90"/>
              <p:cNvSpPr txBox="1">
                <a:spLocks noChangeArrowheads="1"/>
              </p:cNvSpPr>
              <p:nvPr/>
            </p:nvSpPr>
            <p:spPr bwMode="auto">
              <a:xfrm>
                <a:off x="1788" y="2312"/>
                <a:ext cx="47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Clr>
                    <a:schemeClr val="accent2"/>
                  </a:buClr>
                  <a:buFont typeface="Wingdings 2" pitchFamily="1" charset="2"/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DWDM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5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接连接符 45"/>
          <p:cNvCxnSpPr/>
          <p:nvPr/>
        </p:nvCxnSpPr>
        <p:spPr>
          <a:xfrm>
            <a:off x="0" y="5108575"/>
            <a:ext cx="12192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6192011" y="791881"/>
            <a:ext cx="8432" cy="431034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572769" cy="583474"/>
          </a:xfrm>
        </p:spPr>
        <p:txBody>
          <a:bodyPr/>
          <a:lstStyle/>
          <a:p>
            <a:r>
              <a:rPr lang="en-US" altLang="zh-CN" dirty="0" smtClean="0"/>
              <a:t>DS900</a:t>
            </a:r>
            <a:r>
              <a:rPr lang="en-US" altLang="en-US" dirty="0"/>
              <a:t> </a:t>
            </a:r>
            <a:r>
              <a:rPr lang="en-US" altLang="en-US" dirty="0" smtClean="0"/>
              <a:t>Redundant Distributed Data Center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7226301" y="3141663"/>
            <a:ext cx="596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923367" y="3141663"/>
            <a:ext cx="596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573464"/>
            <a:ext cx="654051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18" y="1341438"/>
            <a:ext cx="170603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034" y="1341438"/>
            <a:ext cx="170603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584575"/>
            <a:ext cx="65193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8" y="3584575"/>
            <a:ext cx="65193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1412876"/>
            <a:ext cx="1708151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84" y="1412876"/>
            <a:ext cx="1708149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429001"/>
            <a:ext cx="137371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18" y="3476626"/>
            <a:ext cx="1373716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4" y="5205414"/>
            <a:ext cx="137583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7" y="5448300"/>
            <a:ext cx="1708149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8" y="2565400"/>
            <a:ext cx="115993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2749550"/>
            <a:ext cx="115993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565400"/>
            <a:ext cx="115993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67" y="2749550"/>
            <a:ext cx="115993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2997201"/>
            <a:ext cx="5185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1" y="2997201"/>
            <a:ext cx="51646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3695700" y="2349501"/>
            <a:ext cx="558800" cy="595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368800" y="2349501"/>
            <a:ext cx="264584" cy="5953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26351" y="2290763"/>
            <a:ext cx="372533" cy="654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8113185" y="2290763"/>
            <a:ext cx="264583" cy="654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4" idx="3"/>
            <a:endCxn id="25" idx="1"/>
          </p:cNvCxnSpPr>
          <p:nvPr/>
        </p:nvCxnSpPr>
        <p:spPr>
          <a:xfrm>
            <a:off x="5846234" y="3167063"/>
            <a:ext cx="10181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3503084" y="3336925"/>
            <a:ext cx="751416" cy="247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1" idx="1"/>
          </p:cNvCxnSpPr>
          <p:nvPr/>
        </p:nvCxnSpPr>
        <p:spPr>
          <a:xfrm flipH="1">
            <a:off x="3503085" y="3233739"/>
            <a:ext cx="393700" cy="3508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561918" y="3284539"/>
            <a:ext cx="605367" cy="300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561918" y="2997201"/>
            <a:ext cx="605367" cy="587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8" idx="2"/>
            <a:endCxn id="8" idx="2"/>
          </p:cNvCxnSpPr>
          <p:nvPr/>
        </p:nvCxnSpPr>
        <p:spPr>
          <a:xfrm>
            <a:off x="9859433" y="25336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935633" y="2420939"/>
            <a:ext cx="567267" cy="11271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10837334" y="2420938"/>
            <a:ext cx="347133" cy="11414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003300" y="2533651"/>
            <a:ext cx="533400" cy="10144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752601" y="2533650"/>
            <a:ext cx="531284" cy="10287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637867" y="4292601"/>
            <a:ext cx="2154767" cy="105727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759200" y="4279901"/>
            <a:ext cx="2590800" cy="1069975"/>
          </a:xfrm>
          <a:prstGeom prst="line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633385" y="6165850"/>
            <a:ext cx="13673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89"/>
          <p:cNvSpPr txBox="1">
            <a:spLocks noChangeArrowheads="1"/>
          </p:cNvSpPr>
          <p:nvPr/>
        </p:nvSpPr>
        <p:spPr bwMode="auto">
          <a:xfrm>
            <a:off x="1801284" y="1039814"/>
            <a:ext cx="2832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Production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90"/>
          <p:cNvSpPr txBox="1">
            <a:spLocks noChangeArrowheads="1"/>
          </p:cNvSpPr>
          <p:nvPr/>
        </p:nvSpPr>
        <p:spPr bwMode="auto">
          <a:xfrm>
            <a:off x="8244418" y="1014413"/>
            <a:ext cx="3396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Backup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2"/>
          <p:cNvSpPr txBox="1">
            <a:spLocks noChangeArrowheads="1"/>
          </p:cNvSpPr>
          <p:nvPr/>
        </p:nvSpPr>
        <p:spPr bwMode="auto">
          <a:xfrm>
            <a:off x="379139" y="5476982"/>
            <a:ext cx="2476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Remote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DR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93"/>
          <p:cNvSpPr txBox="1">
            <a:spLocks noChangeArrowheads="1"/>
          </p:cNvSpPr>
          <p:nvPr/>
        </p:nvSpPr>
        <p:spPr bwMode="auto">
          <a:xfrm>
            <a:off x="5562600" y="890488"/>
            <a:ext cx="171873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94"/>
          <p:cNvSpPr txBox="1">
            <a:spLocks noChangeArrowheads="1"/>
          </p:cNvSpPr>
          <p:nvPr/>
        </p:nvSpPr>
        <p:spPr bwMode="auto">
          <a:xfrm>
            <a:off x="7823200" y="5532439"/>
            <a:ext cx="17187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City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89"/>
          <p:cNvSpPr txBox="1">
            <a:spLocks noChangeArrowheads="1"/>
          </p:cNvSpPr>
          <p:nvPr/>
        </p:nvSpPr>
        <p:spPr bwMode="auto">
          <a:xfrm>
            <a:off x="855134" y="2540001"/>
            <a:ext cx="207221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89"/>
          <p:cNvSpPr txBox="1">
            <a:spLocks noChangeArrowheads="1"/>
          </p:cNvSpPr>
          <p:nvPr/>
        </p:nvSpPr>
        <p:spPr bwMode="auto">
          <a:xfrm>
            <a:off x="3556001" y="2355851"/>
            <a:ext cx="207221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DB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89"/>
          <p:cNvSpPr txBox="1">
            <a:spLocks noChangeArrowheads="1"/>
          </p:cNvSpPr>
          <p:nvPr/>
        </p:nvSpPr>
        <p:spPr bwMode="auto">
          <a:xfrm>
            <a:off x="7291917" y="2314576"/>
            <a:ext cx="20722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89"/>
          <p:cNvSpPr txBox="1">
            <a:spLocks noChangeArrowheads="1"/>
          </p:cNvSpPr>
          <p:nvPr/>
        </p:nvSpPr>
        <p:spPr bwMode="auto">
          <a:xfrm>
            <a:off x="9914468" y="2355851"/>
            <a:ext cx="207221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89"/>
          <p:cNvSpPr txBox="1">
            <a:spLocks noChangeArrowheads="1"/>
          </p:cNvSpPr>
          <p:nvPr/>
        </p:nvSpPr>
        <p:spPr bwMode="auto">
          <a:xfrm>
            <a:off x="3115734" y="4794251"/>
            <a:ext cx="115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DS900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89"/>
          <p:cNvSpPr txBox="1">
            <a:spLocks noChangeArrowheads="1"/>
          </p:cNvSpPr>
          <p:nvPr/>
        </p:nvSpPr>
        <p:spPr bwMode="auto">
          <a:xfrm>
            <a:off x="8760884" y="4813301"/>
            <a:ext cx="11578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DS900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89"/>
          <p:cNvSpPr txBox="1">
            <a:spLocks noChangeArrowheads="1"/>
          </p:cNvSpPr>
          <p:nvPr/>
        </p:nvSpPr>
        <p:spPr bwMode="auto">
          <a:xfrm>
            <a:off x="814917" y="4802189"/>
            <a:ext cx="18182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ParaStor200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89"/>
          <p:cNvSpPr txBox="1">
            <a:spLocks noChangeArrowheads="1"/>
          </p:cNvSpPr>
          <p:nvPr/>
        </p:nvSpPr>
        <p:spPr bwMode="auto">
          <a:xfrm>
            <a:off x="9948334" y="4802189"/>
            <a:ext cx="181821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ParaStor200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89"/>
          <p:cNvSpPr txBox="1">
            <a:spLocks noChangeArrowheads="1"/>
          </p:cNvSpPr>
          <p:nvPr/>
        </p:nvSpPr>
        <p:spPr bwMode="auto">
          <a:xfrm>
            <a:off x="6714068" y="5748339"/>
            <a:ext cx="115781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DS900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89"/>
          <p:cNvSpPr txBox="1">
            <a:spLocks noChangeArrowheads="1"/>
          </p:cNvSpPr>
          <p:nvPr/>
        </p:nvSpPr>
        <p:spPr bwMode="auto">
          <a:xfrm>
            <a:off x="2004817" y="6056314"/>
            <a:ext cx="1907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Virtualization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89"/>
          <p:cNvSpPr txBox="1">
            <a:spLocks noChangeArrowheads="1"/>
          </p:cNvSpPr>
          <p:nvPr/>
        </p:nvSpPr>
        <p:spPr bwMode="auto">
          <a:xfrm>
            <a:off x="5135033" y="3552826"/>
            <a:ext cx="2880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MetroCluster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/Synchronous mirroring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左右箭头 60"/>
          <p:cNvSpPr/>
          <p:nvPr/>
        </p:nvSpPr>
        <p:spPr>
          <a:xfrm>
            <a:off x="3888318" y="3860801"/>
            <a:ext cx="4904316" cy="346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89"/>
          <p:cNvSpPr txBox="1">
            <a:spLocks noChangeArrowheads="1"/>
          </p:cNvSpPr>
          <p:nvPr/>
        </p:nvSpPr>
        <p:spPr bwMode="auto">
          <a:xfrm rot="19656362">
            <a:off x="6412042" y="4236760"/>
            <a:ext cx="2880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SnapMirror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/Asynchronous replication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1631951" y="2847975"/>
            <a:ext cx="0" cy="70485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657351" y="2847975"/>
            <a:ext cx="900853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11" idx="0"/>
          </p:cNvCxnSpPr>
          <p:nvPr/>
        </p:nvCxnSpPr>
        <p:spPr>
          <a:xfrm>
            <a:off x="10665884" y="2847975"/>
            <a:ext cx="0" cy="73660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89"/>
          <p:cNvSpPr txBox="1">
            <a:spLocks noChangeArrowheads="1"/>
          </p:cNvSpPr>
          <p:nvPr/>
        </p:nvSpPr>
        <p:spPr bwMode="auto">
          <a:xfrm>
            <a:off x="4648200" y="2617789"/>
            <a:ext cx="31411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ParaStor200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remote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synchrize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531" y="1628800"/>
            <a:ext cx="858245" cy="77165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788" y="1628800"/>
            <a:ext cx="858245" cy="7716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878" y="1628800"/>
            <a:ext cx="858245" cy="771658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116" y="1628800"/>
            <a:ext cx="858245" cy="7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DS900</a:t>
            </a:r>
            <a:r>
              <a:rPr lang="zh-CN" altLang="en-US" dirty="0"/>
              <a:t> </a:t>
            </a:r>
            <a:r>
              <a:rPr lang="en-US" altLang="zh-CN" dirty="0" smtClean="0"/>
              <a:t>Disaster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内容占位符 1"/>
          <p:cNvSpPr txBox="1">
            <a:spLocks/>
          </p:cNvSpPr>
          <p:nvPr/>
        </p:nvSpPr>
        <p:spPr>
          <a:xfrm>
            <a:off x="1391477" y="1268760"/>
            <a:ext cx="9457051" cy="4824536"/>
          </a:xfrm>
          <a:prstGeom prst="rect">
            <a:avLst/>
          </a:prstGeom>
          <a:ln w="25400" cmpd="sng">
            <a:solidFill>
              <a:schemeClr val="tx1"/>
            </a:solidFill>
            <a:prstDash val="solid"/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微软雅黑"/>
                <a:ea typeface="微软雅黑"/>
                <a:cs typeface="微软雅黑"/>
              </a:rPr>
              <a:t>DS900 </a:t>
            </a:r>
            <a:r>
              <a:rPr lang="en-US" altLang="zh-CN" sz="2400" b="1" dirty="0">
                <a:latin typeface="微软雅黑"/>
                <a:ea typeface="微软雅黑"/>
                <a:cs typeface="微软雅黑"/>
              </a:rPr>
              <a:t>disaster recovery environment advantage</a:t>
            </a:r>
          </a:p>
          <a:p>
            <a:pPr lvl="1"/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Unified storage products, building storage 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dual live solution 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and supports SAN, NAS architecture network, 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competitor’s solution typically support 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SAN architecture only</a:t>
            </a:r>
            <a:endParaRPr lang="en-US" altLang="zh-CN" sz="2000" dirty="0" smtClean="0">
              <a:latin typeface="微软雅黑"/>
              <a:ea typeface="微软雅黑"/>
              <a:cs typeface="微软雅黑"/>
            </a:endParaRPr>
          </a:p>
          <a:p>
            <a:pPr lvl="1"/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Provide 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remote volume mirroring and </a:t>
            </a:r>
            <a:r>
              <a:rPr lang="en-US" altLang="zh-CN" sz="2000" dirty="0" err="1">
                <a:latin typeface="微软雅黑"/>
                <a:ea typeface="微软雅黑"/>
                <a:cs typeface="微软雅黑"/>
              </a:rPr>
              <a:t>MetroCluster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 dual live 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solution 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selection, meet the needs depending on distance and network environment of the 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users</a:t>
            </a: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 lvl="1"/>
            <a:r>
              <a:rPr lang="en-US" altLang="zh-CN" sz="2000" dirty="0" err="1" smtClean="0">
                <a:latin typeface="微软雅黑"/>
                <a:ea typeface="微软雅黑"/>
                <a:cs typeface="微软雅黑"/>
              </a:rPr>
              <a:t>Competitors’solutions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 normally use the virtualization </a:t>
            </a:r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storage gateway + 2 sets of disk array architecture, add another layer of fault, and its cost is not </a:t>
            </a:r>
            <a:r>
              <a:rPr lang="en-US" altLang="zh-CN" sz="2000" dirty="0" smtClean="0">
                <a:latin typeface="微软雅黑"/>
                <a:ea typeface="微软雅黑"/>
                <a:cs typeface="微软雅黑"/>
              </a:rPr>
              <a:t>low</a:t>
            </a:r>
          </a:p>
          <a:p>
            <a:pPr lvl="1"/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2400" b="1" dirty="0" smtClean="0">
                <a:latin typeface="微软雅黑"/>
                <a:ea typeface="微软雅黑"/>
                <a:cs typeface="微软雅黑"/>
              </a:rPr>
              <a:t>DS900 </a:t>
            </a:r>
            <a:r>
              <a:rPr lang="en-US" altLang="zh-CN" sz="2400" b="1" dirty="0">
                <a:latin typeface="微软雅黑"/>
                <a:ea typeface="微软雅黑"/>
                <a:cs typeface="微软雅黑"/>
              </a:rPr>
              <a:t>disaster recovery environment advantage</a:t>
            </a:r>
          </a:p>
          <a:p>
            <a:pPr lvl="1"/>
            <a:r>
              <a:rPr lang="en-US" altLang="zh-CN" sz="2000" dirty="0">
                <a:latin typeface="微软雅黑"/>
                <a:ea typeface="微软雅黑"/>
                <a:cs typeface="微软雅黑"/>
              </a:rPr>
              <a:t>No disadvantage</a:t>
            </a:r>
            <a:endParaRPr lang="zh-CN" altLang="en-US" sz="20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054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117556" cy="583474"/>
          </a:xfrm>
        </p:spPr>
        <p:txBody>
          <a:bodyPr/>
          <a:lstStyle/>
          <a:p>
            <a:r>
              <a:rPr lang="en-US" altLang="zh-CN" dirty="0" smtClean="0"/>
              <a:t>TOP 3 Storage Vender in China 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2014</a:t>
            </a:r>
            <a:endParaRPr lang="zh-CN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60812"/>
              </p:ext>
            </p:extLst>
          </p:nvPr>
        </p:nvGraphicFramePr>
        <p:xfrm>
          <a:off x="981422" y="1164083"/>
          <a:ext cx="10189465" cy="530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椭圆 4"/>
          <p:cNvSpPr/>
          <p:nvPr/>
        </p:nvSpPr>
        <p:spPr>
          <a:xfrm>
            <a:off x="4351867" y="2116668"/>
            <a:ext cx="846666" cy="414866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00" y="1206500"/>
            <a:ext cx="99861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19527" y="3450704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 smtClean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Storage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Servers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629544" y="1451647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Line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Overview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12546" y="2420888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isk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Array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oducts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9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 </a:t>
            </a:r>
            <a:r>
              <a:rPr lang="zh-CN" altLang="zh-CN" dirty="0" smtClean="0"/>
              <a:t>S</a:t>
            </a:r>
            <a:r>
              <a:rPr lang="en-US" altLang="zh-CN" dirty="0" err="1" smtClean="0"/>
              <a:t>erver</a:t>
            </a:r>
            <a:endParaRPr lang="zh-CN" altLang="en-US" dirty="0"/>
          </a:p>
        </p:txBody>
      </p:sp>
      <p:graphicFrame>
        <p:nvGraphicFramePr>
          <p:cNvPr id="6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33474"/>
              </p:ext>
            </p:extLst>
          </p:nvPr>
        </p:nvGraphicFramePr>
        <p:xfrm>
          <a:off x="385725" y="980728"/>
          <a:ext cx="11333881" cy="5966092"/>
        </p:xfrm>
        <a:graphic>
          <a:graphicData uri="http://schemas.openxmlformats.org/drawingml/2006/table">
            <a:tbl>
              <a:tblPr/>
              <a:tblGrid>
                <a:gridCol w="809031"/>
                <a:gridCol w="2308956"/>
                <a:gridCol w="2664296"/>
                <a:gridCol w="2736304"/>
                <a:gridCol w="2815294"/>
              </a:tblGrid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6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5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451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419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lementary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M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iddle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-Level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Alternative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High-End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0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79999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4U 24/36 2 models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SATA/SAS/SSD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Support single processor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  <a:sym typeface="微软雅黑" pitchFamily="34" charset="-122"/>
                        </a:rPr>
                        <a:t>4 </a:t>
                      </a:r>
                      <a:r>
                        <a:rPr kumimoji="0" lang="en-US" altLang="zh-CN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  <a:sym typeface="微软雅黑" pitchFamily="34" charset="-122"/>
                        </a:rPr>
                        <a:t>Unbuffer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  <a:sym typeface="微软雅黑" pitchFamily="34" charset="-122"/>
                        </a:rPr>
                        <a:t> DDR3 slots,</a:t>
                      </a:r>
                      <a:r>
                        <a:rPr kumimoji="0" lang="zh-CN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  <a:sym typeface="微软雅黑" pitchFamily="34" charset="-122"/>
                        </a:rPr>
                        <a:t>，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  <a:sym typeface="微软雅黑" pitchFamily="34" charset="-122"/>
                        </a:rPr>
                        <a:t>up to 32 GB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RAID0/1/5/6/10/50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4U 24/36, 3 models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 Intel E5-2600 v2 series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Up to 512GB DDR3 Memory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RAID0/1/5/6/10/50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altLang="zh-CN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4U</a:t>
                      </a:r>
                      <a:r>
                        <a:rPr lang="en-US" altLang="zh-CN" sz="1400" b="1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24/36, 3 models</a:t>
                      </a:r>
                      <a:endParaRPr lang="zh-CN" altLang="en-US" sz="14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 Intel </a:t>
                      </a:r>
                      <a:r>
                        <a:rPr lang="en-US" altLang="zh-CN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E5-2600 v3 series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Up to 1.5TB DDR4 Memory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RAID 0/1/5/6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 SAS 3.0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PCIe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3.0</a:t>
                      </a:r>
                      <a:endParaRPr kumimoji="0" lang="en-US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88" marR="91388" marT="45692" marB="45692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5U, up to 88 HDD Bays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 Intel E5-2600 v3 series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Up to 384GB DDR4 Memory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RAID0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5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1E</a:t>
                      </a:r>
                      <a:r>
                        <a:rPr kumimoji="0" lang="zh-CN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10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 SAS 3.0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PCIe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3.0</a:t>
                      </a:r>
                    </a:p>
                  </a:txBody>
                  <a:tcPr marL="91394" marR="91394" marT="45693" marB="45693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098821"/>
            <a:ext cx="2116857" cy="77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797107"/>
            <a:ext cx="2351935" cy="86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6913" y="2266611"/>
            <a:ext cx="2232603" cy="821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1805572"/>
            <a:ext cx="2226159" cy="922078"/>
          </a:xfrm>
          <a:prstGeom prst="rect">
            <a:avLst/>
          </a:prstGeom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726009" y="2389154"/>
            <a:ext cx="1179718" cy="3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I640-G15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343472" y="2728553"/>
            <a:ext cx="1179718" cy="3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I240-G20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264352" y="1340768"/>
            <a:ext cx="1179718" cy="3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650-G20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436913" y="1805572"/>
            <a:ext cx="1179718" cy="3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640-G20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4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</p:spPr>
        <p:txBody>
          <a:bodyPr/>
          <a:lstStyle/>
          <a:p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: </a:t>
            </a:r>
            <a:r>
              <a:rPr lang="en-US" altLang="zh-CN" dirty="0" smtClean="0"/>
              <a:t>S640-G20</a:t>
            </a:r>
            <a:endParaRPr lang="zh-CN" altLang="en-US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467544" y="1578768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noFill/>
          <a:ln w="31750" cap="rnd" algn="ctr">
            <a:solidFill>
              <a:schemeClr val="accent4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21"/>
          <p:cNvGrpSpPr/>
          <p:nvPr/>
        </p:nvGrpSpPr>
        <p:grpSpPr>
          <a:xfrm>
            <a:off x="3406456" y="836712"/>
            <a:ext cx="8162152" cy="1793757"/>
            <a:chOff x="3406456" y="1124744"/>
            <a:chExt cx="8162152" cy="179375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3406456" y="1124744"/>
              <a:ext cx="1099691" cy="1793757"/>
            </a:xfrm>
            <a:prstGeom prst="roundRect">
              <a:avLst>
                <a:gd name="adj" fmla="val 13537"/>
              </a:avLst>
            </a:prstGeom>
            <a:solidFill>
              <a:srgbClr val="660066"/>
            </a:solidFill>
            <a:ln w="38100">
              <a:solidFill>
                <a:srgbClr val="EAEAEA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Performance</a:t>
              </a:r>
              <a:endParaRPr lang="en-US" altLang="zh-CN" sz="2000" kern="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7" name="TextBox 44"/>
            <p:cNvSpPr txBox="1"/>
            <p:nvPr/>
          </p:nvSpPr>
          <p:spPr>
            <a:xfrm>
              <a:off x="4588595" y="1196752"/>
              <a:ext cx="6980013" cy="1721749"/>
            </a:xfrm>
            <a:prstGeom prst="rect">
              <a:avLst/>
            </a:prstGeom>
            <a:noFill/>
            <a:ln w="25400">
              <a:solidFill>
                <a:srgbClr val="660066"/>
              </a:solidFill>
            </a:ln>
            <a:effectLst/>
          </p:spPr>
          <p:txBody>
            <a:bodyPr wrap="square" lIns="91440" rtlCol="0">
              <a:no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Intel Xeon E5-2600 V3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Series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processer,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cores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Integrated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channels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memory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controller,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2133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MHz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DDR4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memory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Support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SAS 3.0, </a:t>
              </a:r>
              <a:r>
                <a:rPr lang="en-US" altLang="zh-CN" sz="1600" b="1" dirty="0" err="1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PCIe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3.0</a:t>
              </a:r>
              <a:r>
                <a:rPr lang="zh-CN" altLang="en-US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rgbClr val="66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Technology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9" y="3375673"/>
            <a:ext cx="2221160" cy="813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22"/>
          <p:cNvGrpSpPr/>
          <p:nvPr/>
        </p:nvGrpSpPr>
        <p:grpSpPr>
          <a:xfrm>
            <a:off x="3406456" y="2774485"/>
            <a:ext cx="8162154" cy="1843575"/>
            <a:chOff x="3426024" y="1307610"/>
            <a:chExt cx="4988893" cy="1843576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3426024" y="1307610"/>
              <a:ext cx="672156" cy="1843576"/>
            </a:xfrm>
            <a:prstGeom prst="roundRect">
              <a:avLst>
                <a:gd name="adj" fmla="val 13537"/>
              </a:avLst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Scalability</a:t>
              </a:r>
              <a:endPara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4" name="TextBox 44"/>
            <p:cNvSpPr txBox="1"/>
            <p:nvPr/>
          </p:nvSpPr>
          <p:spPr>
            <a:xfrm>
              <a:off x="4142422" y="1346617"/>
              <a:ext cx="4272495" cy="1804568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</a:ln>
            <a:effectLst/>
          </p:spPr>
          <p:txBody>
            <a:bodyPr wrap="square" lIns="91440" rtlCol="0">
              <a:no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sz="16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zh-CN" altLang="zh-CN" sz="16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HDD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Bays,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support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SATA</a:t>
              </a:r>
              <a:r>
                <a:rPr lang="en-US" altLang="zh-CN" sz="16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/SAS/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SSD</a:t>
              </a:r>
              <a:r>
                <a:rPr lang="zh-CN" altLang="zh-CN" sz="16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Hard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Disk,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216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TB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server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using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6TB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SATA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IMM,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Maximum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1.5TB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memory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err="1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PCIe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3.0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Slots,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support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1600" b="1" dirty="0" err="1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ull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-size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altLang="zh-CN" sz="1600" b="1" dirty="0" err="1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igh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speed</a:t>
              </a:r>
              <a:r>
                <a:rPr lang="zh-CN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 smtClean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cards</a:t>
              </a:r>
              <a:endPara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34"/>
          <p:cNvGrpSpPr/>
          <p:nvPr/>
        </p:nvGrpSpPr>
        <p:grpSpPr>
          <a:xfrm>
            <a:off x="3426024" y="4653136"/>
            <a:ext cx="8142586" cy="1730917"/>
            <a:chOff x="3426024" y="1434152"/>
            <a:chExt cx="8142586" cy="1730917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3426024" y="1434152"/>
              <a:ext cx="1080123" cy="1709761"/>
            </a:xfrm>
            <a:prstGeom prst="roundRect">
              <a:avLst>
                <a:gd name="adj" fmla="val 13537"/>
              </a:avLst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EAEAEA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Reliability</a:t>
              </a:r>
              <a:endParaRPr kumimoji="0" lang="zh-CN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20" name="TextBox 44"/>
            <p:cNvSpPr txBox="1"/>
            <p:nvPr/>
          </p:nvSpPr>
          <p:spPr>
            <a:xfrm>
              <a:off x="4588595" y="1533853"/>
              <a:ext cx="6980015" cy="1631216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  <a:effectLst/>
          </p:spPr>
          <p:txBody>
            <a:bodyPr wrap="square" lIns="91440" rtlCol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Redundant power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supplement module 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and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cooling</a:t>
              </a:r>
              <a:r>
                <a:rPr lang="zh-CN" altLang="en-US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fans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P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ower 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and disk support hot swap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to 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guarantee the high reliability of the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system</a:t>
              </a:r>
              <a:endPara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微软雅黑"/>
              </a:endParaRP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High efficiency cooling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design, </a:t>
              </a:r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prolong the life of components, reduce the </a:t>
              </a:r>
              <a:r>
                <a:rPr lang="en-US" altLang="zh-CN" sz="1600" dirty="0" smtClean="0">
                  <a:solidFill>
                    <a:schemeClr val="accent6">
                      <a:lumMod val="75000"/>
                    </a:schemeClr>
                  </a:solidFill>
                  <a:latin typeface="微软雅黑"/>
                  <a:ea typeface="微软雅黑"/>
                  <a:cs typeface="微软雅黑"/>
                </a:rPr>
                <a:t>cost</a:t>
              </a:r>
              <a:endPara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4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</p:spPr>
        <p:txBody>
          <a:bodyPr/>
          <a:lstStyle/>
          <a:p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: </a:t>
            </a:r>
            <a:r>
              <a:rPr lang="en-US" altLang="zh-CN" dirty="0" smtClean="0"/>
              <a:t>S650-G20</a:t>
            </a:r>
            <a:endParaRPr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1154927" y="3140968"/>
            <a:ext cx="10108933" cy="3168352"/>
            <a:chOff x="1411195" y="1030699"/>
            <a:chExt cx="6246301" cy="3072119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3643443" y="1459236"/>
              <a:ext cx="1845806" cy="2643582"/>
            </a:xfrm>
            <a:prstGeom prst="roundRect">
              <a:avLst>
                <a:gd name="adj" fmla="val 4639"/>
              </a:avLst>
            </a:prstGeom>
            <a:noFill/>
            <a:ln w="1905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n"/>
              </a:pPr>
              <a:r>
                <a:rPr lang="en-US" altLang="zh-CN" dirty="0" smtClean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Main fields: Internet, TV &amp; Broadcasting, Telecom</a:t>
              </a:r>
              <a:endParaRPr lang="en-US" altLang="zh-CN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n"/>
              </a:pPr>
              <a:r>
                <a:rPr lang="en-US" altLang="zh-CN" dirty="0" smtClean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Application: Cloud Disk, Video-online, Navigations, IPTV, Cloud Storage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5826478" y="1459236"/>
              <a:ext cx="1831018" cy="2643582"/>
            </a:xfrm>
            <a:prstGeom prst="roundRect">
              <a:avLst>
                <a:gd name="adj" fmla="val 4639"/>
              </a:avLst>
            </a:prstGeom>
            <a:noFill/>
            <a:ln w="19050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n"/>
              </a:pP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rice competition</a:t>
              </a: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n"/>
              </a:pP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Assigned Person </a:t>
              </a: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n"/>
              </a:pP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lang="en-US" altLang="zh-CN" dirty="0" smtClean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depth communications with the customers , </a:t>
              </a:r>
              <a:r>
                <a:rPr lang="en-US" altLang="zh-CN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specifically optimized</a:t>
              </a:r>
              <a:endParaRPr lang="zh-CN" altLang="en-US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5894171" y="1030699"/>
              <a:ext cx="1630157" cy="47307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  <a:ex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Big Customers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AutoShape 10"/>
            <p:cNvSpPr>
              <a:spLocks noChangeArrowheads="1"/>
            </p:cNvSpPr>
            <p:nvPr/>
          </p:nvSpPr>
          <p:spPr bwMode="auto">
            <a:xfrm>
              <a:off x="3715452" y="1046369"/>
              <a:ext cx="1701789" cy="47307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  <a:ex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Destination</a:t>
              </a:r>
              <a:r>
                <a:rPr kumimoji="0" lang="en-US" altLang="zh-CN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Market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1411195" y="1447577"/>
              <a:ext cx="1931191" cy="2655241"/>
            </a:xfrm>
            <a:prstGeom prst="roundRect">
              <a:avLst>
                <a:gd name="adj" fmla="val 4639"/>
              </a:avLst>
            </a:prstGeom>
            <a:noFill/>
            <a:ln w="19050" cmpd="sng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square" anchor="ctr"/>
            <a:lstStyle/>
            <a:p>
              <a:pPr marL="285750" indent="-285750" eaLnBrk="0" hangingPunct="0">
                <a:lnSpc>
                  <a:spcPct val="130000"/>
                </a:lnSpc>
                <a:buFont typeface="Wingdings" charset="2"/>
                <a:buChar char="n"/>
              </a:pPr>
              <a:r>
                <a:rPr lang="en-US" altLang="zh-CN" b="1" dirty="0" smtClean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</a:rPr>
                <a:t>5U 88 HDD Bays</a:t>
              </a:r>
              <a:endParaRPr lang="en-US" altLang="zh-CN" b="1" dirty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eaLnBrk="0" hangingPunct="0">
                <a:lnSpc>
                  <a:spcPct val="130000"/>
                </a:lnSpc>
                <a:buFont typeface="Wingdings" charset="2"/>
                <a:buChar char="n"/>
              </a:pPr>
              <a:r>
                <a:rPr lang="en-US" altLang="zh-CN" b="1" dirty="0" smtClean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</a:rPr>
                <a:t>Super High Density</a:t>
              </a:r>
              <a:endParaRPr lang="en-US" altLang="zh-CN" b="1" dirty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eaLnBrk="0" hangingPunct="0">
                <a:lnSpc>
                  <a:spcPct val="130000"/>
                </a:lnSpc>
                <a:buFont typeface="Wingdings" charset="2"/>
                <a:buChar char="n"/>
              </a:pPr>
              <a:r>
                <a:rPr lang="en-US" altLang="zh-CN" b="1" dirty="0" smtClean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</a:rPr>
                <a:t>Extreme I/O Bandwidth</a:t>
              </a:r>
              <a:endParaRPr lang="en-US" altLang="zh-CN" b="1" dirty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eaLnBrk="0" hangingPunct="0">
                <a:lnSpc>
                  <a:spcPct val="130000"/>
                </a:lnSpc>
                <a:buFont typeface="Wingdings" charset="2"/>
                <a:buChar char="n"/>
              </a:pPr>
              <a:r>
                <a:rPr lang="en-US" altLang="zh-CN" b="1" dirty="0" smtClean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</a:rPr>
                <a:t>Massive Storage</a:t>
              </a:r>
              <a:endParaRPr lang="en-US" altLang="zh-CN" b="1" dirty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 eaLnBrk="0" hangingPunct="0">
                <a:lnSpc>
                  <a:spcPct val="130000"/>
                </a:lnSpc>
                <a:buFont typeface="Wingdings" charset="2"/>
                <a:buChar char="n"/>
              </a:pPr>
              <a:r>
                <a:rPr lang="en-US" altLang="zh-CN" b="1" dirty="0" smtClean="0">
                  <a:solidFill>
                    <a:srgbClr val="660066"/>
                  </a:solidFill>
                  <a:latin typeface="微软雅黑" pitchFamily="34" charset="-122"/>
                  <a:ea typeface="微软雅黑" pitchFamily="34" charset="-122"/>
                </a:rPr>
                <a:t>Storage Node in Cloud Storage</a:t>
              </a:r>
              <a:endParaRPr lang="en-US" altLang="zh-CN" b="1" dirty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AutoShape 14"/>
            <p:cNvSpPr>
              <a:spLocks noChangeArrowheads="1"/>
            </p:cNvSpPr>
            <p:nvPr/>
          </p:nvSpPr>
          <p:spPr bwMode="auto">
            <a:xfrm>
              <a:off x="1626773" y="1030699"/>
              <a:ext cx="1584176" cy="480466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25400" cap="flat" cmpd="sng" algn="ctr">
              <a:noFill/>
              <a:prstDash val="solid"/>
            </a:ln>
            <a:effectLst/>
            <a:extLst/>
          </p:spPr>
          <p:txBody>
            <a:bodyPr wrap="square" lIns="0" tIns="0" rIns="0" bIns="0" anchor="ctr" anchorCtr="0"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Key Feature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148614" y="1070154"/>
            <a:ext cx="10225135" cy="2039130"/>
            <a:chOff x="755577" y="4437112"/>
            <a:chExt cx="7827715" cy="2039130"/>
          </a:xfrm>
        </p:grpSpPr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>
              <a:off x="755577" y="4437112"/>
              <a:ext cx="2171143" cy="743109"/>
            </a:xfrm>
            <a:prstGeom prst="homePlate">
              <a:avLst>
                <a:gd name="adj" fmla="val 39919"/>
              </a:avLst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Hardware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Sale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Key: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Price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AutoShape 16"/>
            <p:cNvSpPr>
              <a:spLocks noChangeArrowheads="1"/>
            </p:cNvSpPr>
            <p:nvPr/>
          </p:nvSpPr>
          <p:spPr bwMode="auto">
            <a:xfrm>
              <a:off x="755577" y="5589241"/>
              <a:ext cx="2171144" cy="739934"/>
            </a:xfrm>
            <a:prstGeom prst="homePlate">
              <a:avLst>
                <a:gd name="adj" fmla="val 40175"/>
              </a:avLst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Increase Margin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Key: Customized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3105683" y="4448960"/>
              <a:ext cx="5393741" cy="70788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l">
                <a:spcBef>
                  <a:spcPct val="50000"/>
                </a:spcBef>
                <a:buFont typeface="Wingdings" panose="05000000000000000000" pitchFamily="2" charset="2"/>
                <a:buChar char="p"/>
              </a:pP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Occupy some market of 4U24/36, advantage of price per TB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marL="285750" indent="-285750" algn="l">
                <a:spcBef>
                  <a:spcPct val="50000"/>
                </a:spcBef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No disadvantage with competitors 'productions in price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3105683" y="5522135"/>
              <a:ext cx="547760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l">
                <a:spcBef>
                  <a:spcPct val="50000"/>
                </a:spcBef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Reconfiguration and optimization with customers’ Applications </a:t>
              </a:r>
            </a:p>
            <a:p>
              <a:pPr marL="285750" indent="-285750" algn="l">
                <a:spcBef>
                  <a:spcPct val="50000"/>
                </a:spcBef>
                <a:buFont typeface="Wingdings" panose="05000000000000000000" pitchFamily="2" charset="2"/>
                <a:buChar char="p"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Closely tied up with the applications, Integrated Solutions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3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同侧圆角矩形 68"/>
          <p:cNvSpPr/>
          <p:nvPr/>
        </p:nvSpPr>
        <p:spPr bwMode="auto">
          <a:xfrm>
            <a:off x="408811" y="1784813"/>
            <a:ext cx="11447839" cy="241473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none" lIns="68510" tIns="34251" rIns="68510" bIns="34251" anchor="ctr"/>
          <a:lstStyle/>
          <a:p>
            <a:pPr eaLnBrk="0" hangingPunct="0">
              <a:buClr>
                <a:srgbClr val="990000"/>
              </a:buClr>
              <a:buSzPct val="60000"/>
              <a:buFont typeface="Wingdings" pitchFamily="2" charset="2"/>
              <a:buNone/>
            </a:pPr>
            <a:endParaRPr lang="zh-CN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0" name="同侧圆角矩形 69"/>
          <p:cNvSpPr/>
          <p:nvPr/>
        </p:nvSpPr>
        <p:spPr bwMode="auto">
          <a:xfrm>
            <a:off x="924312" y="4585176"/>
            <a:ext cx="2607395" cy="114808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 lIns="68510" tIns="34251" rIns="68510" bIns="34251" anchor="ctr"/>
          <a:lstStyle/>
          <a:p>
            <a:pPr eaLnBrk="0" hangingPunct="0">
              <a:lnSpc>
                <a:spcPts val="3353"/>
              </a:lnSpc>
              <a:buClr>
                <a:srgbClr val="990000"/>
              </a:buClr>
              <a:buSzPct val="60000"/>
            </a:pP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16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PB</a:t>
            </a: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Largest capacity in China</a:t>
            </a:r>
          </a:p>
        </p:txBody>
      </p:sp>
      <p:sp>
        <p:nvSpPr>
          <p:cNvPr id="71" name="同侧圆角矩形 70"/>
          <p:cNvSpPr/>
          <p:nvPr/>
        </p:nvSpPr>
        <p:spPr bwMode="auto">
          <a:xfrm>
            <a:off x="6256816" y="4585176"/>
            <a:ext cx="2732688" cy="114808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 lIns="68510" tIns="34251" rIns="68510" bIns="34251" anchor="ctr"/>
          <a:lstStyle/>
          <a:p>
            <a:pPr eaLnBrk="0" hangingPunct="0">
              <a:lnSpc>
                <a:spcPts val="3353"/>
              </a:lnSpc>
              <a:buClr>
                <a:srgbClr val="990000"/>
              </a:buClr>
              <a:buSzPct val="60000"/>
            </a:pP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90% </a:t>
            </a:r>
            <a:endParaRPr lang="en-US" altLang="zh-CN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Utilization Radio</a:t>
            </a: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(N+M)</a:t>
            </a:r>
            <a:endParaRPr lang="zh-CN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2" name="同侧圆角矩形 71"/>
          <p:cNvSpPr/>
          <p:nvPr/>
        </p:nvSpPr>
        <p:spPr bwMode="auto">
          <a:xfrm>
            <a:off x="9049955" y="4585176"/>
            <a:ext cx="2518663" cy="114808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 lIns="68510" tIns="34251" rIns="68510" bIns="34251" anchor="ctr"/>
          <a:lstStyle/>
          <a:p>
            <a:pPr eaLnBrk="0" hangingPunct="0">
              <a:lnSpc>
                <a:spcPts val="3353"/>
              </a:lnSpc>
              <a:buClr>
                <a:srgbClr val="990000"/>
              </a:buClr>
              <a:buSzPct val="60000"/>
            </a:pP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45%</a:t>
            </a:r>
            <a:endParaRPr lang="en-US" altLang="zh-CN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Reduce overall TCO</a:t>
            </a: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endParaRPr lang="zh-CN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3" name="同侧圆角矩形 72"/>
          <p:cNvSpPr/>
          <p:nvPr/>
        </p:nvSpPr>
        <p:spPr bwMode="auto">
          <a:xfrm>
            <a:off x="3592157" y="4585176"/>
            <a:ext cx="2604229" cy="114808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txBody>
          <a:bodyPr wrap="square" lIns="68510" tIns="34251" rIns="68510" bIns="34251" anchor="ctr"/>
          <a:lstStyle/>
          <a:p>
            <a:pPr eaLnBrk="0" hangingPunct="0">
              <a:lnSpc>
                <a:spcPts val="3353"/>
              </a:lnSpc>
              <a:buClr>
                <a:srgbClr val="990000"/>
              </a:buClr>
              <a:buSzPct val="60000"/>
            </a:pP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GB</a:t>
            </a:r>
          </a:p>
          <a:p>
            <a:pPr eaLnBrk="0" hangingPunct="0">
              <a:lnSpc>
                <a:spcPct val="150000"/>
              </a:lnSpc>
              <a:buClr>
                <a:srgbClr val="990000"/>
              </a:buClr>
              <a:buSzPct val="60000"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Aggregate bandwidth N*1GB</a:t>
            </a:r>
            <a:endParaRPr lang="zh-CN" altLang="en-US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1477" y="1033681"/>
            <a:ext cx="9696893" cy="471277"/>
          </a:xfrm>
          <a:prstGeom prst="rect">
            <a:avLst/>
          </a:prstGeom>
        </p:spPr>
        <p:txBody>
          <a:bodyPr lIns="91386" tIns="45697" rIns="91386" bIns="45697"/>
          <a:lstStyle/>
          <a:p>
            <a:pPr eaLnBrk="0" hangingPunct="0">
              <a:defRPr/>
            </a:pPr>
            <a:r>
              <a:rPr lang="en-US" altLang="zh-CN" sz="2400" b="1" dirty="0" err="1">
                <a:ln w="3175">
                  <a:noFill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  <a:sym typeface="Lucida Grande"/>
              </a:rPr>
              <a:t>ParaStor</a:t>
            </a:r>
            <a:r>
              <a:rPr lang="en-US" altLang="zh-CN" sz="2400" b="1" dirty="0">
                <a:ln w="3175">
                  <a:noFill/>
                </a:ln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  <a:sym typeface="Lucida Grande"/>
              </a:rPr>
              <a:t> 200</a:t>
            </a:r>
          </a:p>
        </p:txBody>
      </p:sp>
      <p:sp>
        <p:nvSpPr>
          <p:cNvPr id="349" name="矩形 348"/>
          <p:cNvSpPr/>
          <p:nvPr/>
        </p:nvSpPr>
        <p:spPr>
          <a:xfrm>
            <a:off x="1393321" y="3903890"/>
            <a:ext cx="5341668" cy="307730"/>
          </a:xfrm>
          <a:prstGeom prst="rect">
            <a:avLst/>
          </a:prstGeom>
          <a:ln>
            <a:noFill/>
          </a:ln>
        </p:spPr>
        <p:txBody>
          <a:bodyPr wrap="none" lIns="91386" tIns="45697" rIns="91386" bIns="45697">
            <a:spAutoFit/>
          </a:bodyPr>
          <a:lstStyle/>
          <a:p>
            <a:pPr algn="ctr" defTabSz="395501" eaLnBrk="0" hangingPunct="0"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Massive storage for unstructured data , unlimited expansion</a:t>
            </a:r>
          </a:p>
        </p:txBody>
      </p:sp>
      <p:sp>
        <p:nvSpPr>
          <p:cNvPr id="74" name="矩形 8"/>
          <p:cNvSpPr/>
          <p:nvPr/>
        </p:nvSpPr>
        <p:spPr bwMode="auto">
          <a:xfrm>
            <a:off x="5423966" y="2156294"/>
            <a:ext cx="6014718" cy="1840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32" tIns="45673" rIns="91332" bIns="45673" numCol="1" rtlCol="0" anchor="t" anchorCtr="0" compatLnSpc="1">
            <a:prstTxWarp prst="textNoShape">
              <a:avLst/>
            </a:prstTxWarp>
          </a:bodyPr>
          <a:lstStyle/>
          <a:p>
            <a:pPr marL="256957" indent="-256957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tabLst>
                <a:tab pos="342598" algn="l"/>
              </a:tabLst>
            </a:pP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4" name="组合 24"/>
          <p:cNvGrpSpPr/>
          <p:nvPr/>
        </p:nvGrpSpPr>
        <p:grpSpPr>
          <a:xfrm>
            <a:off x="6960096" y="1052744"/>
            <a:ext cx="4882843" cy="452214"/>
            <a:chOff x="5953227" y="328298"/>
            <a:chExt cx="3311218" cy="319402"/>
          </a:xfrm>
        </p:grpSpPr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953227" y="328298"/>
              <a:ext cx="1072945" cy="319402"/>
            </a:xfrm>
            <a:prstGeom prst="rect">
              <a:avLst/>
            </a:prstGeom>
            <a:solidFill>
              <a:srgbClr val="C00000"/>
            </a:soli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srgbClr val="FFFFFF"/>
                  </a:solidFill>
                  <a:latin typeface="FrutigerNext LT Regular" pitchFamily="34" charset="0"/>
                  <a:cs typeface="Arial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Reliability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7067755" y="328298"/>
              <a:ext cx="1072945" cy="3194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srgbClr val="FFFFFF"/>
                  </a:solidFill>
                  <a:latin typeface="FrutigerNext LT Regular" pitchFamily="34" charset="0"/>
                  <a:cs typeface="Arial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Usability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8191500" y="328298"/>
              <a:ext cx="1072945" cy="31940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31750" algn="ctr">
              <a:noFill/>
              <a:miter lim="800000"/>
              <a:headEnd/>
              <a:tailEnd/>
            </a:ln>
            <a:effectLst>
              <a:outerShdw blurRad="63500" algn="ctr" rotWithShape="0">
                <a:schemeClr val="tx1">
                  <a:alpha val="35000"/>
                </a:scheme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b="1">
                  <a:solidFill>
                    <a:srgbClr val="FFFFFF"/>
                  </a:solidFill>
                  <a:latin typeface="FrutigerNext LT Regular" pitchFamily="34" charset="0"/>
                  <a:cs typeface="Arial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Safety</a:t>
              </a: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95" y="2132406"/>
            <a:ext cx="3577055" cy="157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5" name="内容占位符 1"/>
          <p:cNvGraphicFramePr>
            <a:graphicFrameLocks/>
          </p:cNvGraphicFramePr>
          <p:nvPr>
            <p:extLst/>
          </p:nvPr>
        </p:nvGraphicFramePr>
        <p:xfrm>
          <a:off x="5615946" y="1787104"/>
          <a:ext cx="6240694" cy="231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2" descr="C:\Users\z90006135\Desktop\X IN 1 图片\新版本粗字体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824203" y="2621327"/>
            <a:ext cx="1837230" cy="6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2800" dirty="0" smtClean="0"/>
              <a:t>EB-Class Storage System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69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247856" cy="583474"/>
          </a:xfrm>
        </p:spPr>
        <p:txBody>
          <a:bodyPr/>
          <a:lstStyle/>
          <a:p>
            <a:r>
              <a:rPr lang="en-US" altLang="zh-CN" dirty="0" smtClean="0"/>
              <a:t>No.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 NAS Storage Vender in China Market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2014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1651000"/>
            <a:ext cx="998611" cy="482600"/>
          </a:xfrm>
          <a:prstGeom prst="rect">
            <a:avLst/>
          </a:prstGeom>
        </p:spPr>
      </p:pic>
      <p:pic>
        <p:nvPicPr>
          <p:cNvPr id="8" name="image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2420888"/>
            <a:ext cx="10673982" cy="358558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Shape 465"/>
          <p:cNvSpPr>
            <a:spLocks noChangeArrowheads="1"/>
          </p:cNvSpPr>
          <p:nvPr/>
        </p:nvSpPr>
        <p:spPr bwMode="auto">
          <a:xfrm>
            <a:off x="1837059" y="3159075"/>
            <a:ext cx="819615" cy="2885775"/>
          </a:xfrm>
          <a:prstGeom prst="roundRect">
            <a:avLst>
              <a:gd name="adj" fmla="val 15315"/>
            </a:avLst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zh-CN" altLang="en-US" sz="180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" name="Shape 466"/>
          <p:cNvSpPr>
            <a:spLocks noChangeArrowheads="1"/>
          </p:cNvSpPr>
          <p:nvPr/>
        </p:nvSpPr>
        <p:spPr bwMode="auto">
          <a:xfrm>
            <a:off x="1454473" y="1462038"/>
            <a:ext cx="6518678" cy="99719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Sugon</a:t>
            </a:r>
            <a:r>
              <a:rPr lang="en-US" altLang="zh-CN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ranks the first of NAS market share in 2015H1, </a:t>
            </a:r>
            <a:endParaRPr lang="en-US" altLang="zh-CN" sz="1800" dirty="0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the </a:t>
            </a:r>
            <a:r>
              <a:rPr lang="en-US" altLang="zh-CN" b="1" dirty="0">
                <a:solidFill>
                  <a:srgbClr val="B51817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FIRST TIME</a:t>
            </a:r>
            <a:r>
              <a:rPr lang="en-US" altLang="zh-CN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that Chinese domestic vendor achieved such result.</a:t>
            </a:r>
          </a:p>
        </p:txBody>
      </p:sp>
    </p:spTree>
    <p:extLst>
      <p:ext uri="{BB962C8B-B14F-4D97-AF65-F5344CB8AC3E}">
        <p14:creationId xmlns:p14="http://schemas.microsoft.com/office/powerpoint/2010/main" val="1728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</p:spPr>
        <p:txBody>
          <a:bodyPr/>
          <a:lstStyle/>
          <a:p>
            <a:r>
              <a:rPr lang="en-US" altLang="zh-CN" dirty="0" smtClean="0"/>
              <a:t>Storage Product Line</a:t>
            </a:r>
            <a:endParaRPr lang="zh-CN" altLang="en-US" dirty="0"/>
          </a:p>
        </p:txBody>
      </p:sp>
      <p:grpSp>
        <p:nvGrpSpPr>
          <p:cNvPr id="53" name="组 52"/>
          <p:cNvGrpSpPr/>
          <p:nvPr/>
        </p:nvGrpSpPr>
        <p:grpSpPr>
          <a:xfrm>
            <a:off x="618440" y="1062288"/>
            <a:ext cx="10955120" cy="4424112"/>
            <a:chOff x="186178" y="2421042"/>
            <a:chExt cx="8634294" cy="2808157"/>
          </a:xfrm>
        </p:grpSpPr>
        <p:grpSp>
          <p:nvGrpSpPr>
            <p:cNvPr id="54" name="组合 9"/>
            <p:cNvGrpSpPr/>
            <p:nvPr/>
          </p:nvGrpSpPr>
          <p:grpSpPr>
            <a:xfrm>
              <a:off x="6660472" y="2421094"/>
              <a:ext cx="2160000" cy="2808000"/>
              <a:chOff x="6660472" y="2421094"/>
              <a:chExt cx="2160000" cy="2808000"/>
            </a:xfrm>
          </p:grpSpPr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 rot="10800000">
                <a:off x="6660472" y="2421094"/>
                <a:ext cx="2160000" cy="2808000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9BBB59">
                      <a:lumMod val="60000"/>
                      <a:lumOff val="40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085982" y="2711872"/>
                <a:ext cx="1479705" cy="21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Big Data Analysis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18"/>
            <p:cNvGrpSpPr/>
            <p:nvPr/>
          </p:nvGrpSpPr>
          <p:grpSpPr>
            <a:xfrm>
              <a:off x="4502374" y="2421042"/>
              <a:ext cx="2160000" cy="2808000"/>
              <a:chOff x="4502374" y="2421042"/>
              <a:chExt cx="2160000" cy="2808000"/>
            </a:xfrm>
          </p:grpSpPr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 rot="10800000">
                <a:off x="4502374" y="2421042"/>
                <a:ext cx="2160000" cy="2808000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8064A2">
                      <a:lumMod val="40000"/>
                      <a:lumOff val="60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4942965" y="2709930"/>
                <a:ext cx="1267452" cy="21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zh-CN" sz="1600" b="1" kern="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r>
                  <a:rPr lang="en-US" altLang="zh-CN" sz="1600" b="1" kern="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loud</a:t>
                </a: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Storage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6"/>
            <p:cNvGrpSpPr/>
            <p:nvPr/>
          </p:nvGrpSpPr>
          <p:grpSpPr>
            <a:xfrm>
              <a:off x="186178" y="2421199"/>
              <a:ext cx="2160000" cy="2808000"/>
              <a:chOff x="186178" y="2421199"/>
              <a:chExt cx="2160000" cy="2808000"/>
            </a:xfrm>
          </p:grpSpPr>
          <p:sp>
            <p:nvSpPr>
              <p:cNvPr id="60" name="Rectangle 9"/>
              <p:cNvSpPr>
                <a:spLocks noChangeArrowheads="1"/>
              </p:cNvSpPr>
              <p:nvPr/>
            </p:nvSpPr>
            <p:spPr bwMode="auto">
              <a:xfrm rot="10800000">
                <a:off x="186178" y="2421199"/>
                <a:ext cx="2160000" cy="2808000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E1C797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14213" y="2641381"/>
                <a:ext cx="1159193" cy="428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Fundamental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b="1" kern="0" dirty="0" smtClea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Products</a:t>
                </a:r>
                <a:endPara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17"/>
            <p:cNvGrpSpPr/>
            <p:nvPr/>
          </p:nvGrpSpPr>
          <p:grpSpPr>
            <a:xfrm>
              <a:off x="2344276" y="2421146"/>
              <a:ext cx="2160000" cy="2808000"/>
              <a:chOff x="2344276" y="2421146"/>
              <a:chExt cx="2160000" cy="2808000"/>
            </a:xfrm>
          </p:grpSpPr>
          <p:sp>
            <p:nvSpPr>
              <p:cNvPr id="58" name="Rectangle 9"/>
              <p:cNvSpPr>
                <a:spLocks noChangeArrowheads="1"/>
              </p:cNvSpPr>
              <p:nvPr/>
            </p:nvSpPr>
            <p:spPr bwMode="auto">
              <a:xfrm rot="10800000">
                <a:off x="2344276" y="2421146"/>
                <a:ext cx="2160000" cy="2808000"/>
              </a:xfrm>
              <a:prstGeom prst="rect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439678" y="2652644"/>
                <a:ext cx="202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Protect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Disaster Recovery</a:t>
                </a: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1417255" y="5389165"/>
            <a:ext cx="134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238697" y="5389165"/>
            <a:ext cx="1455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Reliability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901527" y="5389165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Scalability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505582" y="5389165"/>
            <a:ext cx="1839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Picture 2" descr="https://encrypted-tbn2.gstatic.com/images?q=tbn:ANd9GcRShTDDFBpWmruamRRZwwRzgKkolp3zVaGQY_xir8y-IsDjz-Fh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997" y="2853679"/>
            <a:ext cx="1115999" cy="167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584" y="2532774"/>
            <a:ext cx="1789985" cy="104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79" y="4114418"/>
            <a:ext cx="1429208" cy="523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45175"/>
          <a:stretch/>
        </p:blipFill>
        <p:spPr>
          <a:xfrm>
            <a:off x="1542602" y="3201262"/>
            <a:ext cx="1040013" cy="1723322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8154" y="2469845"/>
            <a:ext cx="1425588" cy="3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 descr="C:\Users\ralphhui\Desktop\sku9911431736 副本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48" y="3122221"/>
            <a:ext cx="1573758" cy="65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5" y="4130168"/>
            <a:ext cx="1552589" cy="723338"/>
          </a:xfrm>
          <a:prstGeom prst="rect">
            <a:avLst/>
          </a:prstGeom>
        </p:spPr>
      </p:pic>
      <p:pic>
        <p:nvPicPr>
          <p:cNvPr id="77" name="Picture 10" descr="_Foxmai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836" y="2333030"/>
            <a:ext cx="1944554" cy="5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77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9185" y="39689"/>
            <a:ext cx="10919883" cy="868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228" tIns="47613" rIns="95228" bIns="47613" anchor="ctr"/>
          <a:lstStyle/>
          <a:p>
            <a:pPr defTabSz="950198"/>
            <a:r>
              <a:rPr lang="zh-CN" altLang="en-US" sz="32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3200" b="1" dirty="0" err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genda</a:t>
            </a:r>
            <a:endParaRPr lang="zh-CN" altLang="en-US" sz="32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1629544" y="2428408"/>
            <a:ext cx="9121673" cy="914400"/>
            <a:chOff x="0" y="0"/>
            <a:chExt cx="7287686" cy="685502"/>
          </a:xfrm>
        </p:grpSpPr>
        <p:sp>
          <p:nvSpPr>
            <p:cNvPr id="83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FF0000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2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5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Disk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Array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Products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6" name="Group 15"/>
          <p:cNvGrpSpPr>
            <a:grpSpLocks/>
          </p:cNvGrpSpPr>
          <p:nvPr/>
        </p:nvGrpSpPr>
        <p:grpSpPr bwMode="auto">
          <a:xfrm>
            <a:off x="1629544" y="1451647"/>
            <a:ext cx="9121673" cy="914400"/>
            <a:chOff x="0" y="0"/>
            <a:chExt cx="7287686" cy="685502"/>
          </a:xfrm>
        </p:grpSpPr>
        <p:sp>
          <p:nvSpPr>
            <p:cNvPr id="87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1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89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Line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Overview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1631952" y="3422264"/>
            <a:ext cx="9121673" cy="914400"/>
            <a:chOff x="0" y="0"/>
            <a:chExt cx="7287686" cy="685502"/>
          </a:xfrm>
        </p:grpSpPr>
        <p:sp>
          <p:nvSpPr>
            <p:cNvPr id="91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solidFill>
              <a:srgbClr val="7F7F7F"/>
            </a:solidFill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solidFill>
              <a:srgbClr val="A5A5A5"/>
            </a:solidFill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3</a:t>
              </a:r>
              <a:endParaRPr lang="zh-CN" altLang="en-US" sz="3733" dirty="0">
                <a:solidFill>
                  <a:schemeClr val="bg1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93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34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torage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Servers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Summary of Disk Array Products</a:t>
            </a:r>
            <a:endParaRPr lang="zh-CN" altLang="en-US" dirty="0"/>
          </a:p>
        </p:txBody>
      </p:sp>
      <p:graphicFrame>
        <p:nvGraphicFramePr>
          <p:cNvPr id="6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29399"/>
              </p:ext>
            </p:extLst>
          </p:nvPr>
        </p:nvGraphicFramePr>
        <p:xfrm>
          <a:off x="385725" y="1052737"/>
          <a:ext cx="11333881" cy="5616626"/>
        </p:xfrm>
        <a:graphic>
          <a:graphicData uri="http://schemas.openxmlformats.org/drawingml/2006/table">
            <a:tbl>
              <a:tblPr/>
              <a:tblGrid>
                <a:gridCol w="809031"/>
                <a:gridCol w="2308956"/>
                <a:gridCol w="2592288"/>
                <a:gridCol w="2808312"/>
                <a:gridCol w="2815294"/>
              </a:tblGrid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6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5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451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526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L="91388" marR="91388" marT="45690" marB="45690" anchor="ctr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9C5"/>
                    </a:solidFill>
                  </a:tcPr>
                </a:tc>
              </a:tr>
              <a:tr h="419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lementary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M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iddle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-Level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High-End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Cluster</a:t>
                      </a:r>
                    </a:p>
                  </a:txBody>
                  <a:tcPr marL="91372" marR="91372" marT="45679" marB="45679" anchor="ctr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0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91388" marR="91388" marT="45690" marB="4569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79999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ingle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Controller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SAN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NAS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Unified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Storage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 HDD Bays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8Gb FC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,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10GbE/1GbE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Host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I/O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Ports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O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ptimizated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for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CCTV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Channel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Products</a:t>
                      </a:r>
                    </a:p>
                  </a:txBody>
                  <a:tcPr marL="91372" marR="91372" marT="45679" marB="4567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Dual-Controller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Arch.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SAN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NAS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nified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Storage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HDD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8Gb FC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10GbE/1GbE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Host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I/O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Ports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High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Efficiency,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</a:txBody>
                  <a:tcPr marL="91372" marR="91372" marT="45679" marB="45679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Q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ual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-Controllers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HDD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8Gb FC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10Gb/1Gb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Host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Ports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erformance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,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Scalability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Support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nap,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Volumn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Copy,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Volumn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Mirror,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Storage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Pool,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Thin Provisioning</a:t>
                      </a:r>
                    </a:p>
                  </a:txBody>
                  <a:tcPr marL="91372" marR="91372" marT="45679" marB="45679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Multi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le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Controller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Cluster,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Up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to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24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M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ulti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-Protocol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Unified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Storage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SAS/SATA/SSD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HDD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16Gb FC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10GbE/1GbE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、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FCoE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Host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Ports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Excellent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Scability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f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or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Performance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and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Volumn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pitchFamily="34" charset="0"/>
                      </a:endParaRP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V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arious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of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A</a:t>
                      </a: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dvanced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pitchFamily="34" charset="0"/>
                        </a:rPr>
                        <a:t>Functions</a:t>
                      </a:r>
                    </a:p>
                  </a:txBody>
                  <a:tcPr marL="91372" marR="91372" marT="45679" marB="45679" horzOverflow="overflow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45175"/>
          <a:stretch/>
        </p:blipFill>
        <p:spPr>
          <a:xfrm>
            <a:off x="9624392" y="1412776"/>
            <a:ext cx="1622861" cy="268895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223792" y="2790076"/>
            <a:ext cx="1613671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DS600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Series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418" y="3140968"/>
            <a:ext cx="1666542" cy="44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302" y="1733100"/>
            <a:ext cx="864689" cy="23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497" y="3567369"/>
            <a:ext cx="1666543" cy="44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593979" y="3259669"/>
            <a:ext cx="1700754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defPPr>
              <a:defRPr lang="zh-CN"/>
            </a:defPPr>
            <a:lvl1pPr>
              <a:defRPr sz="1400" b="1"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 smtClean="0"/>
              <a:t>DS200</a:t>
            </a:r>
            <a:r>
              <a:rPr lang="zh-CN" altLang="en-US" dirty="0"/>
              <a:t> </a:t>
            </a:r>
            <a:r>
              <a:rPr lang="en-US" altLang="zh-CN" dirty="0" smtClean="0"/>
              <a:t>Series</a:t>
            </a:r>
            <a:endParaRPr lang="zh-CN" altLang="en-US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552384" y="1124744"/>
            <a:ext cx="1613671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DS900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Series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816080" y="1412776"/>
            <a:ext cx="1613671" cy="3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2" rIns="91364" bIns="45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DS800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Series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2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DS200-C20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 bwMode="auto">
          <a:xfrm>
            <a:off x="6240016" y="1154712"/>
            <a:ext cx="5400600" cy="4896891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Single pluggable controller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64 bit 6-core @ 1.1GHz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processer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2GB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to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8GB Cache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suit for different application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Mix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SAS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and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SATA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HDD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Up to 112 Hard disks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Tx/>
              <a:buSzTx/>
              <a:buFont typeface="Wingdings" charset="2"/>
              <a:buChar char="n"/>
              <a:tabLst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 configurations:</a:t>
            </a:r>
          </a:p>
          <a:p>
            <a:pPr marL="742950" lvl="1" indent="-28575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Symbol" charset="2"/>
              <a:buChar char="-"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SCSI/NAS </a:t>
            </a:r>
            <a:r>
              <a:rPr lang="en-US" altLang="zh-CN" sz="1400" noProof="0" dirty="0"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ost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I/O Ports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742950" lvl="1" indent="-28575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Symbol" charset="2"/>
              <a:buChar char="-"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8Gb FC+ 4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SCSI/NAS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Host I/O Ports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charset="2"/>
              <a:buChar char="n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Full redundant hardware design,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include power, cooling fans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 descr="DS200-N10（3U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593" y="1484784"/>
            <a:ext cx="3873878" cy="1507046"/>
          </a:xfrm>
          <a:prstGeom prst="rect">
            <a:avLst/>
          </a:prstGeo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57018" y="3603158"/>
            <a:ext cx="5266974" cy="2169149"/>
            <a:chOff x="158" y="709"/>
            <a:chExt cx="5307" cy="2391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158" y="935"/>
              <a:ext cx="1361" cy="812"/>
            </a:xfrm>
            <a:custGeom>
              <a:avLst/>
              <a:gdLst>
                <a:gd name="T0" fmla="*/ 1 w 21600"/>
                <a:gd name="T1" fmla="*/ 15 h 21600"/>
                <a:gd name="T2" fmla="*/ 120 w 21600"/>
                <a:gd name="T3" fmla="*/ 30 h 21600"/>
                <a:gd name="T4" fmla="*/ 240 w 21600"/>
                <a:gd name="T5" fmla="*/ 15 h 21600"/>
                <a:gd name="T6" fmla="*/ 12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4 w 21600"/>
                <a:gd name="T13" fmla="*/ 3272 h 21600"/>
                <a:gd name="T14" fmla="*/ 17093 w 21600"/>
                <a:gd name="T15" fmla="*/ 173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58" y="2205"/>
              <a:ext cx="1361" cy="812"/>
            </a:xfrm>
            <a:custGeom>
              <a:avLst/>
              <a:gdLst>
                <a:gd name="T0" fmla="*/ 1 w 21600"/>
                <a:gd name="T1" fmla="*/ 15 h 21600"/>
                <a:gd name="T2" fmla="*/ 120 w 21600"/>
                <a:gd name="T3" fmla="*/ 30 h 21600"/>
                <a:gd name="T4" fmla="*/ 240 w 21600"/>
                <a:gd name="T5" fmla="*/ 15 h 21600"/>
                <a:gd name="T6" fmla="*/ 12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4 w 21600"/>
                <a:gd name="T13" fmla="*/ 3272 h 21600"/>
                <a:gd name="T14" fmla="*/ 17093 w 21600"/>
                <a:gd name="T15" fmla="*/ 173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V="1">
              <a:off x="1565" y="2115"/>
              <a:ext cx="1770" cy="635"/>
            </a:xfrm>
            <a:custGeom>
              <a:avLst/>
              <a:gdLst>
                <a:gd name="T0" fmla="*/ 0 w 1769"/>
                <a:gd name="T1" fmla="*/ 18 h 725"/>
                <a:gd name="T2" fmla="*/ 771 w 1769"/>
                <a:gd name="T3" fmla="*/ 18 h 725"/>
                <a:gd name="T4" fmla="*/ 1138 w 1769"/>
                <a:gd name="T5" fmla="*/ 124 h 725"/>
                <a:gd name="T6" fmla="*/ 1183 w 1769"/>
                <a:gd name="T7" fmla="*/ 338 h 725"/>
                <a:gd name="T8" fmla="*/ 1319 w 1769"/>
                <a:gd name="T9" fmla="*/ 418 h 725"/>
                <a:gd name="T10" fmla="*/ 1773 w 1769"/>
                <a:gd name="T11" fmla="*/ 392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725"/>
                <a:gd name="T20" fmla="*/ 1769 w 1769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725">
                  <a:moveTo>
                    <a:pt x="0" y="30"/>
                  </a:moveTo>
                  <a:cubicBezTo>
                    <a:pt x="291" y="15"/>
                    <a:pt x="582" y="0"/>
                    <a:pt x="771" y="30"/>
                  </a:cubicBezTo>
                  <a:cubicBezTo>
                    <a:pt x="960" y="60"/>
                    <a:pt x="1066" y="120"/>
                    <a:pt x="1134" y="211"/>
                  </a:cubicBezTo>
                  <a:cubicBezTo>
                    <a:pt x="1202" y="302"/>
                    <a:pt x="1149" y="491"/>
                    <a:pt x="1179" y="574"/>
                  </a:cubicBezTo>
                  <a:cubicBezTo>
                    <a:pt x="1209" y="657"/>
                    <a:pt x="1217" y="695"/>
                    <a:pt x="1315" y="710"/>
                  </a:cubicBezTo>
                  <a:cubicBezTo>
                    <a:pt x="1413" y="725"/>
                    <a:pt x="1591" y="695"/>
                    <a:pt x="1769" y="665"/>
                  </a:cubicBezTo>
                </a:path>
              </a:pathLst>
            </a:custGeom>
            <a:noFill/>
            <a:ln w="88900">
              <a:solidFill>
                <a:srgbClr val="1458C6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0C3577"/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66" y="1343"/>
              <a:ext cx="1769" cy="590"/>
            </a:xfrm>
            <a:custGeom>
              <a:avLst/>
              <a:gdLst>
                <a:gd name="T0" fmla="*/ 0 w 1769"/>
                <a:gd name="T1" fmla="*/ 13 h 725"/>
                <a:gd name="T2" fmla="*/ 771 w 1769"/>
                <a:gd name="T3" fmla="*/ 13 h 725"/>
                <a:gd name="T4" fmla="*/ 1134 w 1769"/>
                <a:gd name="T5" fmla="*/ 93 h 725"/>
                <a:gd name="T6" fmla="*/ 1179 w 1769"/>
                <a:gd name="T7" fmla="*/ 251 h 725"/>
                <a:gd name="T8" fmla="*/ 1315 w 1769"/>
                <a:gd name="T9" fmla="*/ 311 h 725"/>
                <a:gd name="T10" fmla="*/ 1769 w 1769"/>
                <a:gd name="T11" fmla="*/ 291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725"/>
                <a:gd name="T20" fmla="*/ 1769 w 1769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725">
                  <a:moveTo>
                    <a:pt x="0" y="30"/>
                  </a:moveTo>
                  <a:cubicBezTo>
                    <a:pt x="291" y="15"/>
                    <a:pt x="582" y="0"/>
                    <a:pt x="771" y="30"/>
                  </a:cubicBezTo>
                  <a:cubicBezTo>
                    <a:pt x="960" y="60"/>
                    <a:pt x="1066" y="120"/>
                    <a:pt x="1134" y="211"/>
                  </a:cubicBezTo>
                  <a:cubicBezTo>
                    <a:pt x="1202" y="302"/>
                    <a:pt x="1149" y="491"/>
                    <a:pt x="1179" y="574"/>
                  </a:cubicBezTo>
                  <a:cubicBezTo>
                    <a:pt x="1209" y="657"/>
                    <a:pt x="1217" y="695"/>
                    <a:pt x="1315" y="710"/>
                  </a:cubicBezTo>
                  <a:cubicBezTo>
                    <a:pt x="1413" y="725"/>
                    <a:pt x="1591" y="695"/>
                    <a:pt x="1769" y="665"/>
                  </a:cubicBezTo>
                </a:path>
              </a:pathLst>
            </a:custGeom>
            <a:noFill/>
            <a:ln w="88900">
              <a:solidFill>
                <a:srgbClr val="6AA121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406114"/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657" y="1072"/>
              <a:ext cx="362" cy="226"/>
              <a:chOff x="2563" y="1208"/>
              <a:chExt cx="362" cy="226"/>
            </a:xfrm>
          </p:grpSpPr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2563" y="120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>
                <a:off x="2608" y="1253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2111" y="1163"/>
              <a:ext cx="362" cy="226"/>
              <a:chOff x="2563" y="1208"/>
              <a:chExt cx="362" cy="226"/>
            </a:xfrm>
          </p:grpSpPr>
          <p:sp>
            <p:nvSpPr>
              <p:cNvPr id="36" name="AutoShape 15"/>
              <p:cNvSpPr>
                <a:spLocks noChangeArrowheads="1"/>
              </p:cNvSpPr>
              <p:nvPr/>
            </p:nvSpPr>
            <p:spPr bwMode="auto">
              <a:xfrm>
                <a:off x="2563" y="120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2608" y="1253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609" y="1299"/>
              <a:ext cx="362" cy="226"/>
              <a:chOff x="2563" y="1208"/>
              <a:chExt cx="362" cy="226"/>
            </a:xfrm>
          </p:grpSpPr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>
                <a:off x="2563" y="120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>
                <a:off x="2608" y="1253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</p:grpSp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2518" y="2341"/>
              <a:ext cx="272" cy="136"/>
            </a:xfrm>
            <a:prstGeom prst="foldedCorner">
              <a:avLst>
                <a:gd name="adj" fmla="val 12500"/>
              </a:avLst>
            </a:prstGeom>
            <a:solidFill>
              <a:srgbClr val="FFCB0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DATA</a:t>
              </a:r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2200" y="2568"/>
              <a:ext cx="272" cy="136"/>
            </a:xfrm>
            <a:prstGeom prst="foldedCorner">
              <a:avLst>
                <a:gd name="adj" fmla="val 12500"/>
              </a:avLst>
            </a:prstGeom>
            <a:solidFill>
              <a:srgbClr val="FFCB0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DATA</a:t>
              </a:r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1791" y="2568"/>
              <a:ext cx="272" cy="136"/>
            </a:xfrm>
            <a:prstGeom prst="foldedCorner">
              <a:avLst>
                <a:gd name="adj" fmla="val 12500"/>
              </a:avLst>
            </a:prstGeom>
            <a:solidFill>
              <a:srgbClr val="FFCB0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DATA</a:t>
              </a:r>
            </a:p>
          </p:txBody>
        </p:sp>
        <p:grpSp>
          <p:nvGrpSpPr>
            <p:cNvPr id="16" name="Group 25"/>
            <p:cNvGrpSpPr>
              <a:grpSpLocks/>
            </p:cNvGrpSpPr>
            <p:nvPr/>
          </p:nvGrpSpPr>
          <p:grpSpPr bwMode="auto">
            <a:xfrm>
              <a:off x="2745" y="1663"/>
              <a:ext cx="362" cy="226"/>
              <a:chOff x="2563" y="1208"/>
              <a:chExt cx="362" cy="226"/>
            </a:xfrm>
          </p:grpSpPr>
          <p:sp>
            <p:nvSpPr>
              <p:cNvPr id="30" name="AutoShape 26"/>
              <p:cNvSpPr>
                <a:spLocks noChangeArrowheads="1"/>
              </p:cNvSpPr>
              <p:nvPr/>
            </p:nvSpPr>
            <p:spPr bwMode="auto">
              <a:xfrm>
                <a:off x="2563" y="120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1" name="AutoShape 27"/>
              <p:cNvSpPr>
                <a:spLocks noChangeArrowheads="1"/>
              </p:cNvSpPr>
              <p:nvPr/>
            </p:nvSpPr>
            <p:spPr bwMode="auto">
              <a:xfrm>
                <a:off x="2608" y="1253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  <p:sp>
            <p:nvSpPr>
              <p:cNvPr id="32" name="AutoShape 28"/>
              <p:cNvSpPr>
                <a:spLocks noChangeArrowheads="1"/>
              </p:cNvSpPr>
              <p:nvPr/>
            </p:nvSpPr>
            <p:spPr bwMode="auto">
              <a:xfrm>
                <a:off x="2653" y="1298"/>
                <a:ext cx="272" cy="136"/>
              </a:xfrm>
              <a:prstGeom prst="foldedCorner">
                <a:avLst>
                  <a:gd name="adj" fmla="val 12500"/>
                </a:avLst>
              </a:prstGeom>
              <a:solidFill>
                <a:srgbClr val="FFCB0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DATA</a:t>
                </a:r>
              </a:p>
            </p:txBody>
          </p: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341" y="2251"/>
              <a:ext cx="884" cy="665"/>
              <a:chOff x="113" y="2251"/>
              <a:chExt cx="884" cy="665"/>
            </a:xfrm>
          </p:grpSpPr>
          <p:pic>
            <p:nvPicPr>
              <p:cNvPr id="27" name="Picture 30" descr="desktop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3" y="2568"/>
                <a:ext cx="453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1" descr="inner_main_tm3280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6" y="2251"/>
                <a:ext cx="453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2" descr="iMac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7" y="2659"/>
                <a:ext cx="3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295" y="709"/>
              <a:ext cx="1088" cy="1240"/>
              <a:chOff x="158" y="709"/>
              <a:chExt cx="1088" cy="1240"/>
            </a:xfrm>
          </p:grpSpPr>
          <p:pic>
            <p:nvPicPr>
              <p:cNvPr id="23" name="Picture 34" descr="server-rack-gold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8" y="709"/>
                <a:ext cx="680" cy="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5" descr="four-servers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66" y="761"/>
                <a:ext cx="680" cy="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6" descr="j0424770"/>
              <p:cNvPicPr preferRelativeResize="0"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9" y="1389"/>
                <a:ext cx="34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7" descr="j0432647"/>
              <p:cNvPicPr preferRelativeResize="0"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65" y="1360"/>
                <a:ext cx="498" cy="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>
              <a:off x="2790" y="2069"/>
              <a:ext cx="272" cy="136"/>
            </a:xfrm>
            <a:prstGeom prst="foldedCorner">
              <a:avLst>
                <a:gd name="adj" fmla="val 12500"/>
              </a:avLst>
            </a:prstGeom>
            <a:solidFill>
              <a:srgbClr val="FFCB0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1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DATA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1655" y="1434"/>
              <a:ext cx="99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zh-TW" sz="1200" i="1" dirty="0" smtClean="0">
                  <a:latin typeface="微软雅黑" pitchFamily="34" charset="-122"/>
                  <a:ea typeface="微软雅黑" pitchFamily="34" charset="-122"/>
                </a:rPr>
                <a:t>Blocks</a:t>
              </a:r>
              <a:endParaRPr kumimoji="1" lang="en-US" altLang="zh-TW" sz="1200" i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1655" y="2795"/>
              <a:ext cx="99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zh-TW" sz="1200" i="1" dirty="0" smtClean="0">
                  <a:latin typeface="微软雅黑" pitchFamily="34" charset="-122"/>
                  <a:ea typeface="微软雅黑" pitchFamily="34" charset="-122"/>
                </a:rPr>
                <a:t>Files</a:t>
              </a:r>
              <a:endParaRPr kumimoji="1" lang="en-US" altLang="zh-TW" sz="1200" i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3288" y="1389"/>
              <a:ext cx="2177" cy="1299"/>
            </a:xfrm>
            <a:custGeom>
              <a:avLst/>
              <a:gdLst>
                <a:gd name="T0" fmla="*/ 3 w 21600"/>
                <a:gd name="T1" fmla="*/ 62 h 21600"/>
                <a:gd name="T2" fmla="*/ 492 w 21600"/>
                <a:gd name="T3" fmla="*/ 125 h 21600"/>
                <a:gd name="T4" fmla="*/ 984 w 21600"/>
                <a:gd name="T5" fmla="*/ 62 h 21600"/>
                <a:gd name="T6" fmla="*/ 492 w 21600"/>
                <a:gd name="T7" fmla="*/ 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9 h 21600"/>
                <a:gd name="T14" fmla="*/ 17086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2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DS600-</a:t>
            </a:r>
            <a:r>
              <a:rPr lang="en-US" altLang="zh-CN" dirty="0" smtClean="0"/>
              <a:t>G20</a:t>
            </a:r>
            <a:r>
              <a:rPr lang="zh-CN" altLang="en-US" dirty="0"/>
              <a:t> </a:t>
            </a:r>
            <a:r>
              <a:rPr lang="en-US" altLang="zh-CN" dirty="0" smtClean="0"/>
              <a:t>Summary</a:t>
            </a:r>
            <a:endParaRPr lang="en-US" altLang="zh-TW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80960" y="1219200"/>
            <a:ext cx="5810291" cy="4662566"/>
          </a:xfrm>
          <a:prstGeom prst="rect">
            <a:avLst/>
          </a:prstGeom>
          <a:noFill/>
          <a:ln w="9525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²"/>
              <a:tabLst/>
              <a:defRPr/>
            </a:pPr>
            <a:r>
              <a:rPr lang="en-US" altLang="zh-TW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Overview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3U 16 HDD Bays, support single/dual controllers,</a:t>
            </a:r>
            <a:r>
              <a:rPr kumimoji="0" lang="en-US" altLang="zh-CN" sz="15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active-active mode</a:t>
            </a:r>
            <a:endParaRPr kumimoji="0" lang="pt-BR" altLang="zh-TW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pt-BR" altLang="zh-TW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64</a:t>
            </a:r>
            <a:r>
              <a:rPr lang="en-US" altLang="zh-TW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bit</a:t>
            </a:r>
            <a:r>
              <a:rPr kumimoji="0" lang="pt-BR" altLang="zh-TW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6</a:t>
            </a:r>
            <a:r>
              <a:rPr lang="pt-BR" altLang="zh-TW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core </a:t>
            </a:r>
            <a:r>
              <a:rPr kumimoji="0" lang="pt-BR" altLang="zh-TW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@ 1.1GHz </a:t>
            </a:r>
            <a:r>
              <a:rPr lang="en-US" altLang="zh-TW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processer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Default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2GB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Cache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/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controller, up to 16GB/controller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Host I/O Ports ( Each Controller)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ü"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Mode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1: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*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1GbE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SCSI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，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Mode 2: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4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*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1GbE </a:t>
            </a: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SCSI + 2/4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*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8Gb FC/ 2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*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10GbE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SCSI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Up to 112 Hard</a:t>
            </a:r>
            <a:r>
              <a:rPr kumimoji="0" lang="en-US" altLang="zh-CN" sz="15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Disk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endParaRPr kumimoji="0" lang="en-US" altLang="zh-TW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²"/>
              <a:tabLst/>
              <a:defRPr/>
            </a:pPr>
            <a:r>
              <a:rPr lang="en-US" altLang="zh-TW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Data Protection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altLang="zh-TW" sz="15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Predictive Data </a:t>
            </a:r>
            <a:r>
              <a:rPr lang="en-US" altLang="zh-TW" sz="15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Migration Technology </a:t>
            </a:r>
            <a:r>
              <a:rPr kumimoji="0" lang="en-US" altLang="zh-TW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(PDM)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PRAID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technology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72</a:t>
            </a:r>
            <a:r>
              <a:rPr kumimoji="0" lang="en-US" altLang="zh-TW" sz="15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hours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BBU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Protect Module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Permanent Flash</a:t>
            </a:r>
            <a:r>
              <a:rPr lang="en-US" altLang="zh-CN" sz="1500" noProof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noProof="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Protect Module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Online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LUN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colon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9" y="5584747"/>
            <a:ext cx="134196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6191250" y="1196976"/>
            <a:ext cx="5809405" cy="338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CN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NAS</a:t>
            </a:r>
            <a:endParaRPr kumimoji="0" lang="en-US" altLang="zh-TW" b="1" dirty="0" smtClean="0">
              <a:solidFill>
                <a:srgbClr val="00559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Support CIFS 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(MAC, Windows), NFS (Linux/Unix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en-US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Protocol</a:t>
            </a:r>
            <a:endParaRPr lang="en-US" altLang="zh-CN" sz="15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Support Authorization, Quota Management, Online 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Volumn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expansion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endParaRPr lang="en-US" altLang="zh-CN" sz="15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²"/>
            </a:pPr>
            <a:r>
              <a:rPr lang="zh-CN" altLang="en-US" b="1" dirty="0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b="1" dirty="0" err="1" smtClean="0">
                <a:solidFill>
                  <a:srgbClr val="005596"/>
                </a:solidFill>
                <a:latin typeface="微软雅黑" pitchFamily="34" charset="-122"/>
                <a:ea typeface="微软雅黑" pitchFamily="34" charset="-122"/>
              </a:rPr>
              <a:t>anagement</a:t>
            </a:r>
            <a:endParaRPr kumimoji="0" lang="en-US" altLang="zh-TW" b="1" dirty="0">
              <a:solidFill>
                <a:srgbClr val="00559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mart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Power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On/Off</a:t>
            </a: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altLang="zh-TW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PerfectFlash</a:t>
            </a:r>
            <a:r>
              <a:rPr kumimoji="0" lang="en-US" altLang="zh-TW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™ </a:t>
            </a:r>
            <a:r>
              <a:rPr kumimoji="0" lang="en-US" altLang="zh-TW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ystem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nline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pgrade</a:t>
            </a:r>
            <a:endParaRPr kumimoji="0" lang="en-US" altLang="zh-CN" sz="15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lug</a:t>
            </a:r>
            <a:r>
              <a:rPr lang="zh-CN" altLang="en-US" sz="15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Performance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onitoring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1500" dirty="0" err="1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ystem</a:t>
            </a:r>
            <a:endParaRPr lang="en-US" altLang="zh-CN" sz="15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OAPS</a:t>
            </a: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智能管理接口</a:t>
            </a:r>
            <a:endParaRPr lang="en-US" altLang="zh-CN" sz="15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r>
              <a:rPr lang="zh-CN" altLang="en-US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支持网络启动</a:t>
            </a:r>
            <a:r>
              <a:rPr lang="en-US" altLang="zh-CN" sz="15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OS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31" y="4504627"/>
            <a:ext cx="5617096" cy="16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0F0"/>
        </a:solidFill>
        <a:ln w="19050" cmpd="sng">
          <a:solidFill>
            <a:srgbClr val="FEFFFF"/>
          </a:solidFill>
          <a:miter lim="800000"/>
          <a:headEnd/>
          <a:tailEnd/>
        </a:ln>
        <a:effectLst>
          <a:outerShdw dist="53882" dir="2700000" algn="ctr" rotWithShape="0">
            <a:srgbClr val="000000">
              <a:alpha val="50000"/>
            </a:srgbClr>
          </a:outerShdw>
        </a:effectLst>
      </a:spPr>
      <a:bodyPr wrap="none" anchor="ctr"/>
      <a:lstStyle>
        <a:defPPr>
          <a:defRPr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2505</Words>
  <Application>Microsoft Macintosh PowerPoint</Application>
  <PresentationFormat>Widescreen</PresentationFormat>
  <Paragraphs>652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Arial Black</vt:lpstr>
      <vt:lpstr>Franklin Gothic Book</vt:lpstr>
      <vt:lpstr>Lucida Grande</vt:lpstr>
      <vt:lpstr>Segoe UI</vt:lpstr>
      <vt:lpstr>Symbol</vt:lpstr>
      <vt:lpstr>Tahoma</vt:lpstr>
      <vt:lpstr>Wingdings 2</vt:lpstr>
      <vt:lpstr>华文中宋</vt:lpstr>
      <vt:lpstr>华文细黑</vt:lpstr>
      <vt:lpstr>宋体</vt:lpstr>
      <vt:lpstr>幼圆</vt:lpstr>
      <vt:lpstr>微软雅黑</vt:lpstr>
      <vt:lpstr>黑体</vt:lpstr>
      <vt:lpstr>Arial</vt:lpstr>
      <vt:lpstr>Calibri</vt:lpstr>
      <vt:lpstr>Times New Roman</vt:lpstr>
      <vt:lpstr>Wingdings</vt:lpstr>
      <vt:lpstr>Office 主题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Microsoft Office User</cp:lastModifiedBy>
  <cp:revision>145</cp:revision>
  <dcterms:created xsi:type="dcterms:W3CDTF">2015-05-23T09:15:06Z</dcterms:created>
  <dcterms:modified xsi:type="dcterms:W3CDTF">2015-12-01T06:41:36Z</dcterms:modified>
</cp:coreProperties>
</file>